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6"/>
  </p:notesMasterIdLst>
  <p:sldIdLst>
    <p:sldId id="256" r:id="rId2"/>
    <p:sldId id="261" r:id="rId3"/>
    <p:sldId id="262" r:id="rId4"/>
    <p:sldId id="263" r:id="rId5"/>
    <p:sldId id="264" r:id="rId6"/>
    <p:sldId id="267" r:id="rId7"/>
    <p:sldId id="270" r:id="rId8"/>
    <p:sldId id="257" r:id="rId9"/>
    <p:sldId id="258" r:id="rId10"/>
    <p:sldId id="259" r:id="rId11"/>
    <p:sldId id="260" r:id="rId12"/>
    <p:sldId id="265" r:id="rId13"/>
    <p:sldId id="269" r:id="rId14"/>
    <p:sldId id="268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54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6DA56C3-25DC-44F3-B860-A2CEFFA9BE98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399E8C3-6522-47B0-8F27-026B7E5D800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Information from Chapter 1 in the text.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399E8C3-6522-47B0-8F27-026B7E5D800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ight Tri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grpSp>
        <p:nvGrpSpPr>
          <p:cNvPr id="2" name="Group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reeform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>
              <a:extLst/>
            </a:lstStyle>
            <a:p>
              <a:endParaRPr kumimoji="0" lang="en-US"/>
            </a:p>
          </p:txBody>
        </p:sp>
        <p:sp>
          <p:nvSpPr>
            <p:cNvPr id="11" name="Freeform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>
              <a:extLst/>
            </a:lstStyle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Straight Connector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9" name="Freeform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0" name="Right Tri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2" name="Freeform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>
            <a:extLst/>
          </a:lstStyle>
          <a:p>
            <a:endParaRPr kumimoji="0"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B5745A42-70BE-426C-A611-AD954E5075CE}" type="datetimeFigureOut">
              <a:rPr lang="en-US" smtClean="0"/>
              <a:pPr/>
              <a:t>8/29/2013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D7007FE4-C126-4FF4-B567-92D2BD475B45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gif"/><Relationship Id="rId3" Type="http://schemas.openxmlformats.org/officeDocument/2006/relationships/image" Target="../media/image8.png"/><Relationship Id="rId7" Type="http://schemas.openxmlformats.org/officeDocument/2006/relationships/image" Target="../media/image12.gif"/><Relationship Id="rId2" Type="http://schemas.openxmlformats.org/officeDocument/2006/relationships/hyperlink" Target="http://nl.wikipedia.org/wiki/Afbeelding:Algonquian_langs.png" TargetMode="Externa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1.gif"/><Relationship Id="rId5" Type="http://schemas.openxmlformats.org/officeDocument/2006/relationships/image" Target="../media/image10.png"/><Relationship Id="rId4" Type="http://schemas.openxmlformats.org/officeDocument/2006/relationships/image" Target="../media/image9.jpeg"/><Relationship Id="rId9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8001000" cy="1829761"/>
          </a:xfrm>
        </p:spPr>
        <p:txBody>
          <a:bodyPr>
            <a:normAutofit/>
          </a:bodyPr>
          <a:lstStyle/>
          <a:p>
            <a:pPr algn="l"/>
            <a:r>
              <a:rPr lang="en-US" dirty="0" smtClean="0"/>
              <a:t>1.  New World </a:t>
            </a:r>
            <a:r>
              <a:rPr lang="en-US" dirty="0" smtClean="0"/>
              <a:t>Encounters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What it was like before the English dominate.</a:t>
            </a:r>
            <a:endParaRPr lang="en-US" dirty="0"/>
          </a:p>
        </p:txBody>
      </p:sp>
      <p:pic>
        <p:nvPicPr>
          <p:cNvPr id="1026" name="Picture 2" descr="C:\Documents and Settings\emeador\Local Settings\Temporary Internet Files\Content.IE5\7DT7N0WL\MC900157757[1].wm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38400" y="4191000"/>
            <a:ext cx="3962400" cy="1724558"/>
          </a:xfrm>
          <a:prstGeom prst="rect">
            <a:avLst/>
          </a:prstGeom>
          <a:noFill/>
        </p:spPr>
      </p:pic>
      <p:pic>
        <p:nvPicPr>
          <p:cNvPr id="7" name="il_fi" descr="http://skepticism-images.s3-website-us-east-1.amazonaws.com/images/jreviews/cape-henry-worship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2400" y="914400"/>
            <a:ext cx="3352800" cy="1677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 descr="http://l.rgbimg.com/cache1nGj9s/users/h/hi/hisks/600/mhYoU6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304800"/>
            <a:ext cx="1524000" cy="24449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Destroyed 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Guns, horses, and diseases brought from Europe all aided the Spanish in their efforts to defeat the native tribes. The Spanish conquered the Aztec, the Incas, and other Native American tribes. </a:t>
            </a:r>
            <a:endParaRPr lang="en-US" dirty="0"/>
          </a:p>
        </p:txBody>
      </p:sp>
      <p:pic>
        <p:nvPicPr>
          <p:cNvPr id="4" name="il_fi" descr="http://www.lausd.k12.ca.us/Fleming_MS/students/Los_Chicanos/Edwin/Graphics/conquistado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29200" y="3276600"/>
            <a:ext cx="2438400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settled in Canada and along the Mississippi River.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French</a:t>
            </a:r>
            <a:endParaRPr lang="en-US" dirty="0"/>
          </a:p>
        </p:txBody>
      </p:sp>
      <p:pic>
        <p:nvPicPr>
          <p:cNvPr id="4" name="il_fi" descr="http://i.infopls.com/images/mapnorthamerica.gif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2514600"/>
            <a:ext cx="4857750" cy="3648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French settlers in Canada were less oppressive than the Spanish.  Jesuit priests converted thousands of native Americans to Christianity.  French settlers became increasingly interested in fur trading.</a:t>
            </a:r>
          </a:p>
          <a:p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Fewer and Less Brutal	</a:t>
            </a:r>
            <a:endParaRPr lang="en-US" dirty="0"/>
          </a:p>
        </p:txBody>
      </p:sp>
      <p:pic>
        <p:nvPicPr>
          <p:cNvPr id="4" name="il_fi" descr="http://3.bp.blogspot.com/-KikSiJPVSyM/T7AizL5I3UI/AAAAAAAAFDQ/_IXH9ym1hTI/s320/fur%2Btrad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3657600"/>
            <a:ext cx="5257800" cy="2962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Columbian Exchange</a:t>
            </a:r>
            <a:endParaRPr lang="en-US" dirty="0"/>
          </a:p>
        </p:txBody>
      </p:sp>
      <p:pic>
        <p:nvPicPr>
          <p:cNvPr id="6" name="il_fi" descr="http://castinet.castilleja.org/users/pmckee/culture_civilizations/greatexchange.gif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48619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l_fi" descr="http://globalimperialism.wikispaces.com/file/view/the_columbian_exchange.jpg/115568103/382x215/the_columbian_exchange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838200"/>
            <a:ext cx="75438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Arrived across the Bering Straight and migrated South through Central and South America.</a:t>
            </a:r>
          </a:p>
          <a:p>
            <a:r>
              <a:rPr lang="en-US" dirty="0" smtClean="0"/>
              <a:t>Some moved in an eastern direction and created the Mississippian tribes.</a:t>
            </a:r>
          </a:p>
          <a:p>
            <a:r>
              <a:rPr lang="en-US" dirty="0" smtClean="0"/>
              <a:t>Iroquois and others moved further and settled in the Northeast section of US.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Early Civilizations</a:t>
            </a:r>
            <a:endParaRPr lang="en-US" dirty="0"/>
          </a:p>
        </p:txBody>
      </p:sp>
      <p:pic>
        <p:nvPicPr>
          <p:cNvPr id="1028" name="Picture 4" descr="C:\Documents and Settings\emeador\Local Settings\Temporary Internet Files\Content.IE5\T2RI36OZ\MC900057268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53200" y="3505200"/>
            <a:ext cx="1981200" cy="30442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learner.org/interactives/historymap/images/new_map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85800"/>
            <a:ext cx="7315199" cy="510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Groups were diverse</a:t>
            </a:r>
          </a:p>
          <a:p>
            <a:r>
              <a:rPr lang="en-US" dirty="0" smtClean="0"/>
              <a:t>Little interaction between tribes</a:t>
            </a:r>
          </a:p>
          <a:p>
            <a:r>
              <a:rPr lang="en-US" dirty="0" smtClean="0"/>
              <a:t>Little mobility (no horses)</a:t>
            </a:r>
          </a:p>
          <a:p>
            <a:r>
              <a:rPr lang="en-US" dirty="0" smtClean="0"/>
              <a:t>Were unaware of the rest of the world</a:t>
            </a:r>
            <a:endParaRPr lang="en-US" dirty="0"/>
          </a:p>
        </p:txBody>
      </p:sp>
      <p:pic>
        <p:nvPicPr>
          <p:cNvPr id="2052" name="Picture 4" descr="C:\Documents and Settings\emeador\Local Settings\Temporary Internet Files\Content.IE5\T2RI36OZ\MM900283991[1]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3400425"/>
            <a:ext cx="3733800" cy="2893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First to Interact with Europeans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 descr="Algonkian">
            <a:hlinkClick r:id="rId2" tooltip="Algonkian"/>
          </p:cNvPr>
          <p:cNvPicPr>
            <a:picLocks noGrp="1" noChangeAspect="1" noChangeArrowheads="1"/>
          </p:cNvPicPr>
          <p:nvPr>
            <p:ph sz="quarter" idx="2"/>
          </p:nvPr>
        </p:nvPicPr>
        <p:blipFill>
          <a:blip r:embed="rId3" cstate="print"/>
          <a:stretch>
            <a:fillRect/>
          </a:stretch>
        </p:blipFill>
        <p:spPr bwMode="auto">
          <a:xfrm>
            <a:off x="1905000" y="2895600"/>
            <a:ext cx="2438199" cy="2352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724400" y="1143000"/>
            <a:ext cx="4041775" cy="394176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Algonquin</a:t>
            </a:r>
          </a:p>
          <a:p>
            <a:pPr lvl="1"/>
            <a:r>
              <a:rPr lang="en-US" sz="3200" dirty="0" smtClean="0"/>
              <a:t>Mohegan</a:t>
            </a:r>
          </a:p>
          <a:p>
            <a:pPr lvl="1"/>
            <a:r>
              <a:rPr lang="en-US" sz="3200" dirty="0" smtClean="0"/>
              <a:t>Pequot</a:t>
            </a:r>
          </a:p>
          <a:p>
            <a:pPr lvl="1"/>
            <a:r>
              <a:rPr lang="en-US" sz="3200" dirty="0" smtClean="0"/>
              <a:t>Narragansett</a:t>
            </a:r>
          </a:p>
          <a:p>
            <a:pPr lvl="1"/>
            <a:r>
              <a:rPr lang="en-US" sz="3200" dirty="0" err="1" smtClean="0"/>
              <a:t>Lenape</a:t>
            </a:r>
            <a:endParaRPr lang="en-US" sz="3200" dirty="0" smtClean="0"/>
          </a:p>
          <a:p>
            <a:pPr lvl="1">
              <a:buNone/>
            </a:pPr>
            <a:endParaRPr lang="en-US" sz="4000" dirty="0"/>
          </a:p>
        </p:txBody>
      </p:sp>
      <p:pic>
        <p:nvPicPr>
          <p:cNvPr id="8" name="Picture 12" descr="prod_98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3400" y="1295400"/>
            <a:ext cx="2314575" cy="195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11" descr="054447-ojibwa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3400" y="3200400"/>
            <a:ext cx="1143000" cy="2179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4" name="Picture 2" descr="C:\Program Files\Microsoft Office\MEDIA\OFFICE12\Bullets\BD21364_.gif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  <p:pic>
        <p:nvPicPr>
          <p:cNvPr id="3075" name="Picture 3" descr="C:\Program Files\Microsoft Office\MEDIA\OFFICE12\Bullets\BD21365_.gi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14850" y="3371850"/>
            <a:ext cx="114300" cy="114300"/>
          </a:xfrm>
          <a:prstGeom prst="rect">
            <a:avLst/>
          </a:prstGeom>
          <a:noFill/>
        </p:spPr>
      </p:pic>
      <p:pic>
        <p:nvPicPr>
          <p:cNvPr id="3076" name="Picture 4" descr="C:\Program Files\Microsoft Office\MEDIA\OFFICE12\Bullets\BD21480_.gif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500562" y="3357562"/>
            <a:ext cx="142875" cy="142875"/>
          </a:xfrm>
          <a:prstGeom prst="rect">
            <a:avLst/>
          </a:prstGeom>
          <a:noFill/>
        </p:spPr>
      </p:pic>
      <p:pic>
        <p:nvPicPr>
          <p:cNvPr id="18" name="il_fi" descr="http://4.bp.blogspot.com/-l6xZ0wVhaiU/UKrNkhi8ZJI/AAAAAAAAAOI/xyVA920vQgY/s400/a_charlie_brown_thanksgiving-show.jpg"/>
          <p:cNvPicPr/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876800" y="3810000"/>
            <a:ext cx="30480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2967334"/>
            <a:ext cx="8305800" cy="2595265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DownPour">
              <a:avLst>
                <a:gd name="adj1" fmla="val 20431057"/>
                <a:gd name="adj2" fmla="val 25788"/>
              </a:avLst>
            </a:prstTxWarp>
            <a:spAutoFit/>
          </a:bodyPr>
          <a:lstStyle/>
          <a:p>
            <a:pPr algn="ctr"/>
            <a:r>
              <a:rPr lang="en-US" sz="54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Europeans Arrive</a:t>
            </a:r>
          </a:p>
          <a:p>
            <a:pPr algn="ctr"/>
            <a:r>
              <a:rPr lang="en-US" sz="5400" b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</a:rPr>
              <a:t>Everything changes</a:t>
            </a:r>
            <a:endParaRPr lang="en-US" sz="54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</a:endParaRPr>
          </a:p>
        </p:txBody>
      </p:sp>
      <p:pic>
        <p:nvPicPr>
          <p:cNvPr id="26628" name="Picture 4" descr="http://upload.wikimedia.org/wikipedia/commons/thumb/4/4a/Arrival_of_Radisson_in_an_Indian_camp_1660_Charles_William_Jefferys.jpg/250px-Arrival_of_Radisson_in_an_Indian_camp_1660_Charles_William_Jeffery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19400" y="838200"/>
            <a:ext cx="3763115" cy="2905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Reason for Interest in New World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81328"/>
            <a:ext cx="8229600" cy="4843272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Economic depression in Europe</a:t>
            </a:r>
          </a:p>
          <a:p>
            <a:pPr lvl="1"/>
            <a:r>
              <a:rPr lang="en-US" dirty="0" smtClean="0"/>
              <a:t>Overcrowding</a:t>
            </a:r>
          </a:p>
          <a:p>
            <a:pPr lvl="1"/>
            <a:r>
              <a:rPr lang="en-US" dirty="0" smtClean="0"/>
              <a:t>Plagues</a:t>
            </a:r>
          </a:p>
          <a:p>
            <a:r>
              <a:rPr lang="en-US" dirty="0" smtClean="0"/>
              <a:t>Desire to acquire raw materials</a:t>
            </a:r>
          </a:p>
          <a:p>
            <a:pPr lvl="1"/>
            <a:r>
              <a:rPr lang="en-US" dirty="0" smtClean="0"/>
              <a:t>Europe was literally out of wood</a:t>
            </a:r>
          </a:p>
          <a:p>
            <a:pPr lvl="1"/>
            <a:r>
              <a:rPr lang="en-US" dirty="0" smtClean="0"/>
              <a:t>Obtain wealth</a:t>
            </a:r>
          </a:p>
          <a:p>
            <a:r>
              <a:rPr lang="en-US" dirty="0" smtClean="0"/>
              <a:t>Religious tensions</a:t>
            </a:r>
          </a:p>
          <a:p>
            <a:pPr lvl="1"/>
            <a:r>
              <a:rPr lang="en-US" dirty="0" smtClean="0"/>
              <a:t>Reformation and growth of Protestant churches</a:t>
            </a:r>
          </a:p>
          <a:p>
            <a:pPr lvl="1"/>
            <a:r>
              <a:rPr lang="en-US" dirty="0" smtClean="0"/>
              <a:t>Lose of power by Catholic Church</a:t>
            </a:r>
          </a:p>
          <a:p>
            <a:pPr lvl="1"/>
            <a:r>
              <a:rPr lang="en-US" dirty="0" smtClean="0"/>
              <a:t>Persecution on both sides</a:t>
            </a:r>
          </a:p>
          <a:p>
            <a:r>
              <a:rPr lang="en-US" dirty="0" smtClean="0"/>
              <a:t>Renaissance led to growth of curiosity and exploration  </a:t>
            </a:r>
            <a:endParaRPr lang="en-US" dirty="0"/>
          </a:p>
        </p:txBody>
      </p:sp>
      <p:pic>
        <p:nvPicPr>
          <p:cNvPr id="4" name="il_fi" descr="http://www.historytoday.com/sites/default/files/templar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219200"/>
            <a:ext cx="27432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Spanish conquistadors entered much of Central America, South America, the southeastern sections of North America and the area now known as Florida.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Spanish</a:t>
            </a:r>
            <a:endParaRPr lang="en-US" dirty="0"/>
          </a:p>
        </p:txBody>
      </p:sp>
      <p:pic>
        <p:nvPicPr>
          <p:cNvPr id="4" name="il_fi" descr="http://historynotes.net/wp-content/uploads/2010/10/eur-conquistadors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3352800"/>
            <a:ext cx="4343400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l_fi" descr="http://www.doitintheamericas.com/images/americas-map-wfb-964-145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9412" y="381000"/>
            <a:ext cx="3938588" cy="5538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115</TotalTime>
  <Words>265</Words>
  <Application>Microsoft Office PowerPoint</Application>
  <PresentationFormat>On-screen Show (4:3)</PresentationFormat>
  <Paragraphs>42</Paragraphs>
  <Slides>14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Concourse</vt:lpstr>
      <vt:lpstr>1.  New World Encounters</vt:lpstr>
      <vt:lpstr>Early Civilizations</vt:lpstr>
      <vt:lpstr>Slide 3</vt:lpstr>
      <vt:lpstr>Culture</vt:lpstr>
      <vt:lpstr>First to Interact with Europeans</vt:lpstr>
      <vt:lpstr>Slide 6</vt:lpstr>
      <vt:lpstr>Reason for Interest in New World</vt:lpstr>
      <vt:lpstr>The Spanish</vt:lpstr>
      <vt:lpstr>Slide 9</vt:lpstr>
      <vt:lpstr>Destroyed Culture</vt:lpstr>
      <vt:lpstr>French</vt:lpstr>
      <vt:lpstr>Fewer and Less Brutal </vt:lpstr>
      <vt:lpstr>Columbian Exchange</vt:lpstr>
      <vt:lpstr>Slide 14</vt:lpstr>
    </vt:vector>
  </TitlesOfParts>
  <Company>DeSoto ISD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Pre-Columbian Era</dc:title>
  <dc:creator>DeSoto ISD</dc:creator>
  <cp:lastModifiedBy>DeSoto ISD</cp:lastModifiedBy>
  <cp:revision>16</cp:revision>
  <dcterms:created xsi:type="dcterms:W3CDTF">2013-08-26T21:49:13Z</dcterms:created>
  <dcterms:modified xsi:type="dcterms:W3CDTF">2013-08-29T13:24:02Z</dcterms:modified>
</cp:coreProperties>
</file>