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83" r:id="rId4"/>
    <p:sldId id="284" r:id="rId5"/>
    <p:sldId id="285" r:id="rId6"/>
    <p:sldId id="286" r:id="rId7"/>
    <p:sldId id="287" r:id="rId8"/>
    <p:sldId id="288" r:id="rId9"/>
    <p:sldId id="274" r:id="rId10"/>
    <p:sldId id="258" r:id="rId11"/>
    <p:sldId id="264" r:id="rId12"/>
    <p:sldId id="268" r:id="rId13"/>
    <p:sldId id="289" r:id="rId14"/>
    <p:sldId id="259" r:id="rId15"/>
    <p:sldId id="270" r:id="rId16"/>
    <p:sldId id="271" r:id="rId17"/>
    <p:sldId id="272" r:id="rId18"/>
    <p:sldId id="273" r:id="rId19"/>
    <p:sldId id="275" r:id="rId20"/>
    <p:sldId id="276" r:id="rId21"/>
    <p:sldId id="290" r:id="rId22"/>
    <p:sldId id="277" r:id="rId23"/>
    <p:sldId id="278" r:id="rId24"/>
    <p:sldId id="279" r:id="rId25"/>
    <p:sldId id="28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DAA832-7AF6-4E64-819E-F12AB2D53C6C}" type="datetimeFigureOut">
              <a:rPr lang="en-US" smtClean="0"/>
              <a:pPr/>
              <a:t>4/27/2010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F9215EF-0725-45BC-A16C-7000FA551C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215EF-0725-45BC-A16C-7000FA551C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215EF-0725-45BC-A16C-7000FA551C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215EF-0725-45BC-A16C-7000FA551CC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215EF-0725-45BC-A16C-7000FA551CC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9215EF-0725-45BC-A16C-7000FA551CC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F9215EF-0725-45BC-A16C-7000FA551C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F9215EF-0725-45BC-A16C-7000FA551CC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DAA832-7AF6-4E64-819E-F12AB2D53C6C}" type="datetimeFigureOut">
              <a:rPr lang="en-US" smtClean="0"/>
              <a:pPr/>
              <a:t>4/27/2010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F9215EF-0725-45BC-A16C-7000FA551C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DAA832-7AF6-4E64-819E-F12AB2D53C6C}" type="datetimeFigureOut">
              <a:rPr lang="en-US" smtClean="0"/>
              <a:pPr/>
              <a:t>4/27/2010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9215EF-0725-45BC-A16C-7000FA551C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DAA832-7AF6-4E64-819E-F12AB2D53C6C}" type="datetimeFigureOut">
              <a:rPr lang="en-US" smtClean="0"/>
              <a:pPr/>
              <a:t>4/27/2010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F9215EF-0725-45BC-A16C-7000FA551CC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DAA832-7AF6-4E64-819E-F12AB2D53C6C}" type="datetimeFigureOut">
              <a:rPr lang="en-US" smtClean="0"/>
              <a:pPr/>
              <a:t>4/27/2010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9215EF-0725-45BC-A16C-7000FA551C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eachpol.tcnj.edu/amer_pol_hist/thumbnail469.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Win_button.jpg"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pinpics.com/cgi-bin/group.cgi?group=453&amp;pin=121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hools-wikipedia.org/images/83/8345.png.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File:Richard_Nixon_1969_inauguration.p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zhongnanhaiblog.com/Fall%20of%20Saigo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31.  </a:t>
            </a:r>
            <a:r>
              <a:rPr lang="en-US" dirty="0" smtClean="0"/>
              <a:t>To a New Conservatism</a:t>
            </a:r>
            <a:endParaRPr lang="en-US" dirty="0"/>
          </a:p>
        </p:txBody>
      </p:sp>
      <p:sp>
        <p:nvSpPr>
          <p:cNvPr id="3" name="Subtitle 2"/>
          <p:cNvSpPr>
            <a:spLocks noGrp="1"/>
          </p:cNvSpPr>
          <p:nvPr>
            <p:ph type="subTitle" idx="1"/>
          </p:nvPr>
        </p:nvSpPr>
        <p:spPr/>
        <p:txBody>
          <a:bodyPr/>
          <a:lstStyle/>
          <a:p>
            <a:r>
              <a:rPr lang="en-US" dirty="0" smtClean="0"/>
              <a:t>1969 - 1988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Character of Nixon</a:t>
            </a:r>
            <a:endParaRPr lang="en-US" dirty="0"/>
          </a:p>
        </p:txBody>
      </p:sp>
      <p:sp>
        <p:nvSpPr>
          <p:cNvPr id="5" name="Text Placeholder 4"/>
          <p:cNvSpPr>
            <a:spLocks noGrp="1"/>
          </p:cNvSpPr>
          <p:nvPr>
            <p:ph type="body" idx="1"/>
          </p:nvPr>
        </p:nvSpPr>
        <p:spPr>
          <a:xfrm>
            <a:off x="457200" y="1371600"/>
            <a:ext cx="4040188" cy="4800600"/>
          </a:xfrm>
        </p:spPr>
        <p:txBody>
          <a:bodyPr>
            <a:normAutofit/>
          </a:bodyPr>
          <a:lstStyle/>
          <a:p>
            <a:pPr>
              <a:buFont typeface="Arial" pitchFamily="34" charset="0"/>
              <a:buChar char="•"/>
            </a:pPr>
            <a:r>
              <a:rPr lang="en-US" sz="2000" dirty="0" smtClean="0"/>
              <a:t>Innately shy</a:t>
            </a:r>
          </a:p>
          <a:p>
            <a:pPr>
              <a:buFont typeface="Arial" pitchFamily="34" charset="0"/>
              <a:buChar char="•"/>
            </a:pPr>
            <a:endParaRPr lang="en-US" sz="2000" dirty="0" smtClean="0"/>
          </a:p>
          <a:p>
            <a:pPr>
              <a:buFont typeface="Arial" pitchFamily="34" charset="0"/>
              <a:buChar char="•"/>
            </a:pPr>
            <a:r>
              <a:rPr lang="en-US" sz="2000" dirty="0" smtClean="0"/>
              <a:t>Appeared in control</a:t>
            </a:r>
          </a:p>
          <a:p>
            <a:pPr>
              <a:buFont typeface="Arial" pitchFamily="34" charset="0"/>
              <a:buChar char="•"/>
            </a:pPr>
            <a:endParaRPr lang="en-US" sz="2000" dirty="0" smtClean="0"/>
          </a:p>
          <a:p>
            <a:pPr>
              <a:buFont typeface="Arial" pitchFamily="34" charset="0"/>
              <a:buChar char="•"/>
            </a:pPr>
            <a:r>
              <a:rPr lang="en-US" sz="2000" dirty="0" smtClean="0"/>
              <a:t>Underneath bitter,     hurt, and sensitive to criticism</a:t>
            </a:r>
          </a:p>
          <a:p>
            <a:pPr>
              <a:buFont typeface="Arial" pitchFamily="34" charset="0"/>
              <a:buChar char="•"/>
            </a:pPr>
            <a:endParaRPr lang="en-US" sz="2000" dirty="0" smtClean="0"/>
          </a:p>
          <a:p>
            <a:pPr>
              <a:buFont typeface="Arial" pitchFamily="34" charset="0"/>
              <a:buChar char="•"/>
            </a:pPr>
            <a:r>
              <a:rPr lang="en-US" sz="2000" dirty="0" smtClean="0"/>
              <a:t>Remained isolated from Congress, the press, his cabinet and the American people</a:t>
            </a:r>
          </a:p>
          <a:p>
            <a:pPr>
              <a:buFont typeface="Arial" pitchFamily="34" charset="0"/>
              <a:buChar char="•"/>
            </a:pPr>
            <a:endParaRPr lang="en-US" dirty="0"/>
          </a:p>
        </p:txBody>
      </p:sp>
      <p:sp>
        <p:nvSpPr>
          <p:cNvPr id="8" name="Text Placeholder 7"/>
          <p:cNvSpPr>
            <a:spLocks noGrp="1"/>
          </p:cNvSpPr>
          <p:nvPr>
            <p:ph type="body" sz="half" idx="3"/>
          </p:nvPr>
        </p:nvSpPr>
        <p:spPr/>
        <p:txBody>
          <a:bodyPr/>
          <a:lstStyle/>
          <a:p>
            <a:endParaRPr lang="en-US" dirty="0" smtClean="0"/>
          </a:p>
          <a:p>
            <a:endParaRPr lang="en-US" dirty="0"/>
          </a:p>
        </p:txBody>
      </p:sp>
      <p:pic>
        <p:nvPicPr>
          <p:cNvPr id="6" name="Content Placeholder 5" descr="Nixon wins"/>
          <p:cNvPicPr>
            <a:picLocks noGrp="1"/>
          </p:cNvPicPr>
          <p:nvPr>
            <p:ph sz="quarter" idx="2"/>
          </p:nvPr>
        </p:nvPicPr>
        <p:blipFill>
          <a:blip r:embed="rId2" cstate="print"/>
          <a:stretch>
            <a:fillRect/>
          </a:stretch>
        </p:blipFill>
        <p:spPr bwMode="auto">
          <a:xfrm>
            <a:off x="1762919" y="2653506"/>
            <a:ext cx="1428750" cy="1524000"/>
          </a:xfrm>
          <a:prstGeom prst="rect">
            <a:avLst/>
          </a:prstGeom>
          <a:noFill/>
          <a:ln w="9525">
            <a:noFill/>
            <a:miter lim="800000"/>
            <a:headEnd/>
            <a:tailEnd/>
          </a:ln>
        </p:spPr>
      </p:pic>
      <p:pic>
        <p:nvPicPr>
          <p:cNvPr id="10" name="Content Placeholder 9" descr="Nixon wins"/>
          <p:cNvPicPr>
            <a:picLocks noGrp="1"/>
          </p:cNvPicPr>
          <p:nvPr>
            <p:ph sz="quarter" idx="4"/>
          </p:nvPr>
        </p:nvPicPr>
        <p:blipFill>
          <a:blip r:embed="rId2" cstate="print"/>
          <a:stretch>
            <a:fillRect/>
          </a:stretch>
        </p:blipFill>
        <p:spPr bwMode="auto">
          <a:xfrm>
            <a:off x="5951537" y="2653506"/>
            <a:ext cx="1428750" cy="152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Group of men hired by Nixon’s reelection committee were caught breaking into the offices of the Democratic national headquarters in the Watergate complex</a:t>
            </a:r>
          </a:p>
          <a:p>
            <a:r>
              <a:rPr lang="en-US" dirty="0" smtClean="0"/>
              <a:t>Part of a number of “dirty tricks” conducted by the Committee to Re-Elect the President (CREEP)</a:t>
            </a:r>
          </a:p>
          <a:p>
            <a:r>
              <a:rPr lang="en-US" dirty="0" smtClean="0"/>
              <a:t>Nixon organized a wide spread cover-up that caused his downfall.</a:t>
            </a:r>
            <a:endParaRPr lang="en-US" dirty="0"/>
          </a:p>
        </p:txBody>
      </p:sp>
      <p:sp>
        <p:nvSpPr>
          <p:cNvPr id="3" name="Title 2"/>
          <p:cNvSpPr>
            <a:spLocks noGrp="1"/>
          </p:cNvSpPr>
          <p:nvPr>
            <p:ph type="title"/>
          </p:nvPr>
        </p:nvSpPr>
        <p:spPr/>
        <p:txBody>
          <a:bodyPr/>
          <a:lstStyle/>
          <a:p>
            <a:r>
              <a:rPr lang="en-US" dirty="0" smtClean="0"/>
              <a:t>Watergate Scandal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9/94/ElectoralCollege1972-Large.png/200px-ElectoralCollege1972-Large.png"/>
          <p:cNvPicPr>
            <a:picLocks noGrp="1"/>
          </p:cNvPicPr>
          <p:nvPr>
            <p:ph idx="1"/>
          </p:nvPr>
        </p:nvPicPr>
        <p:blipFill>
          <a:blip r:embed="rId2" cstate="print"/>
          <a:stretch>
            <a:fillRect/>
          </a:stretch>
        </p:blipFill>
        <p:spPr bwMode="auto">
          <a:xfrm>
            <a:off x="3619500" y="3234531"/>
            <a:ext cx="1905000" cy="10191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Election of 1972</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War breaks out in Middle East</a:t>
            </a:r>
          </a:p>
          <a:p>
            <a:r>
              <a:rPr lang="en-US" dirty="0" smtClean="0"/>
              <a:t>U.S. and Kissinger negotiated a peace</a:t>
            </a:r>
          </a:p>
          <a:p>
            <a:r>
              <a:rPr lang="en-US" dirty="0" smtClean="0"/>
              <a:t>OPEC (Organization of Petroleum Exporting Countries) cut oil production</a:t>
            </a:r>
          </a:p>
          <a:p>
            <a:r>
              <a:rPr lang="en-US" dirty="0" smtClean="0"/>
              <a:t>Then cut off oil to US in retaliation for US support of Israel</a:t>
            </a:r>
          </a:p>
          <a:p>
            <a:r>
              <a:rPr lang="en-US" dirty="0" smtClean="0"/>
              <a:t>Oil prices quadruple and other prices follow.</a:t>
            </a:r>
          </a:p>
          <a:p>
            <a:endParaRPr lang="en-US" dirty="0"/>
          </a:p>
        </p:txBody>
      </p:sp>
      <p:sp>
        <p:nvSpPr>
          <p:cNvPr id="3" name="Title 2"/>
          <p:cNvSpPr>
            <a:spLocks noGrp="1"/>
          </p:cNvSpPr>
          <p:nvPr>
            <p:ph type="title"/>
          </p:nvPr>
        </p:nvSpPr>
        <p:spPr/>
        <p:txBody>
          <a:bodyPr/>
          <a:lstStyle/>
          <a:p>
            <a:r>
              <a:rPr lang="en-US" dirty="0" smtClean="0"/>
              <a:t>Economy of Stagflation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Distrusts everyone from the media to members of his won party</a:t>
            </a:r>
          </a:p>
          <a:p>
            <a:r>
              <a:rPr lang="en-US" dirty="0" smtClean="0"/>
              <a:t>Sought to rule the nation without help from anyone.</a:t>
            </a:r>
          </a:p>
          <a:p>
            <a:r>
              <a:rPr lang="en-US" dirty="0" smtClean="0"/>
              <a:t>Sowed the seeds of his own downfall.</a:t>
            </a:r>
          </a:p>
          <a:p>
            <a:pPr algn="ctr"/>
            <a:endParaRPr lang="en-US" dirty="0"/>
          </a:p>
        </p:txBody>
      </p:sp>
      <p:sp>
        <p:nvSpPr>
          <p:cNvPr id="7" name="Title 6"/>
          <p:cNvSpPr>
            <a:spLocks noGrp="1"/>
          </p:cNvSpPr>
          <p:nvPr>
            <p:ph type="title"/>
          </p:nvPr>
        </p:nvSpPr>
        <p:spPr/>
        <p:txBody>
          <a:bodyPr/>
          <a:lstStyle/>
          <a:p>
            <a:r>
              <a:rPr lang="en-US" dirty="0" smtClean="0"/>
              <a:t>In His Quest for Privacy</a:t>
            </a:r>
            <a:endParaRPr lang="en-US" dirty="0"/>
          </a:p>
        </p:txBody>
      </p:sp>
      <p:pic>
        <p:nvPicPr>
          <p:cNvPr id="9" name="Picture 8" descr="http://www.americanrhetoric.com/images/nixonresignation.JPG"/>
          <p:cNvPicPr/>
          <p:nvPr/>
        </p:nvPicPr>
        <p:blipFill>
          <a:blip r:embed="rId2" cstate="print"/>
          <a:srcRect/>
          <a:stretch>
            <a:fillRect/>
          </a:stretch>
        </p:blipFill>
        <p:spPr bwMode="auto">
          <a:xfrm>
            <a:off x="2209801" y="3962400"/>
            <a:ext cx="3886200" cy="2381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House Judiciary Committee voted three articles of impeachment;</a:t>
            </a:r>
          </a:p>
          <a:p>
            <a:pPr lvl="1"/>
            <a:r>
              <a:rPr lang="en-US" dirty="0" smtClean="0"/>
              <a:t>Obstruction of justice</a:t>
            </a:r>
          </a:p>
          <a:p>
            <a:pPr lvl="1"/>
            <a:r>
              <a:rPr lang="en-US" dirty="0" smtClean="0"/>
              <a:t>Abuse of power</a:t>
            </a:r>
          </a:p>
          <a:p>
            <a:pPr lvl="1"/>
            <a:r>
              <a:rPr lang="en-US" dirty="0" smtClean="0"/>
              <a:t>Contempt of Congress</a:t>
            </a:r>
          </a:p>
          <a:p>
            <a:r>
              <a:rPr lang="en-US" dirty="0" smtClean="0"/>
              <a:t>Secret tapes of White House conversations shocked all.</a:t>
            </a:r>
          </a:p>
          <a:p>
            <a:r>
              <a:rPr lang="en-US" dirty="0" smtClean="0"/>
              <a:t>Nixon’s chose to resign on August 9, 1974.</a:t>
            </a:r>
            <a:endParaRPr lang="en-US" dirty="0"/>
          </a:p>
        </p:txBody>
      </p:sp>
      <p:sp>
        <p:nvSpPr>
          <p:cNvPr id="3" name="Title 2"/>
          <p:cNvSpPr>
            <a:spLocks noGrp="1"/>
          </p:cNvSpPr>
          <p:nvPr>
            <p:ph type="title"/>
          </p:nvPr>
        </p:nvSpPr>
        <p:spPr/>
        <p:txBody>
          <a:bodyPr/>
          <a:lstStyle/>
          <a:p>
            <a:r>
              <a:rPr lang="en-US" dirty="0" smtClean="0"/>
              <a:t>Resignation</a:t>
            </a:r>
            <a:endParaRPr lang="en-US" dirty="0"/>
          </a:p>
        </p:txBody>
      </p:sp>
      <p:pic>
        <p:nvPicPr>
          <p:cNvPr id="4" name="Picture 3" descr="http://snyders.ws/alan/images/nixon_resign.jpg"/>
          <p:cNvPicPr/>
          <p:nvPr/>
        </p:nvPicPr>
        <p:blipFill>
          <a:blip r:embed="rId2" cstate="print"/>
          <a:srcRect/>
          <a:stretch>
            <a:fillRect/>
          </a:stretch>
        </p:blipFill>
        <p:spPr bwMode="auto">
          <a:xfrm>
            <a:off x="5943600" y="1905000"/>
            <a:ext cx="1428750" cy="1685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thought the resignation proved that the U.S. constitutional system of checks and balances worked as it was intended.</a:t>
            </a:r>
          </a:p>
          <a:p>
            <a:r>
              <a:rPr lang="en-US" dirty="0" smtClean="0"/>
              <a:t>Others that it underlined the dangerous shift of power to the presidency that began with Franklin Roosevelt</a:t>
            </a:r>
          </a:p>
          <a:p>
            <a:r>
              <a:rPr lang="en-US" dirty="0" smtClean="0"/>
              <a:t>It did contribute to the growing loss of faith in the federal government.</a:t>
            </a:r>
            <a:endParaRPr lang="en-US" dirty="0"/>
          </a:p>
        </p:txBody>
      </p:sp>
      <p:sp>
        <p:nvSpPr>
          <p:cNvPr id="3" name="Title 2"/>
          <p:cNvSpPr>
            <a:spLocks noGrp="1"/>
          </p:cNvSpPr>
          <p:nvPr>
            <p:ph type="title"/>
          </p:nvPr>
        </p:nvSpPr>
        <p:spPr/>
        <p:txBody>
          <a:bodyPr/>
          <a:lstStyle/>
          <a:p>
            <a:r>
              <a:rPr lang="en-US" dirty="0" smtClean="0"/>
              <a:t>Significance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Former congressional representative from Michigan.</a:t>
            </a:r>
          </a:p>
          <a:p>
            <a:r>
              <a:rPr lang="en-US" dirty="0" smtClean="0"/>
              <a:t>Had been picked to replace Spiro Agnew in 1973</a:t>
            </a:r>
          </a:p>
          <a:p>
            <a:r>
              <a:rPr lang="en-US" dirty="0" smtClean="0"/>
              <a:t>Very likeable and unpretentious</a:t>
            </a:r>
          </a:p>
          <a:p>
            <a:r>
              <a:rPr lang="en-US" dirty="0" smtClean="0"/>
              <a:t>Presidential ability questionable</a:t>
            </a:r>
            <a:endParaRPr lang="en-US" dirty="0"/>
          </a:p>
        </p:txBody>
      </p:sp>
      <p:sp>
        <p:nvSpPr>
          <p:cNvPr id="3" name="Title 2"/>
          <p:cNvSpPr>
            <a:spLocks noGrp="1"/>
          </p:cNvSpPr>
          <p:nvPr>
            <p:ph type="title"/>
          </p:nvPr>
        </p:nvSpPr>
        <p:spPr/>
        <p:txBody>
          <a:bodyPr>
            <a:normAutofit/>
          </a:bodyPr>
          <a:lstStyle/>
          <a:p>
            <a:r>
              <a:rPr lang="en-US" dirty="0" smtClean="0"/>
              <a:t>Gerald Ford in the White House</a:t>
            </a:r>
            <a:endParaRPr lang="en-US" dirty="0"/>
          </a:p>
        </p:txBody>
      </p:sp>
      <p:pic>
        <p:nvPicPr>
          <p:cNvPr id="4" name="Picture 3" descr="http://blog.cleveland.com/ent_impact_home/2009/04/medium_gerald-ford.JPG"/>
          <p:cNvPicPr/>
          <p:nvPr/>
        </p:nvPicPr>
        <p:blipFill>
          <a:blip r:embed="rId2" cstate="print"/>
          <a:srcRect/>
          <a:stretch>
            <a:fillRect/>
          </a:stretch>
        </p:blipFill>
        <p:spPr bwMode="auto">
          <a:xfrm>
            <a:off x="6400800" y="3352800"/>
            <a:ext cx="2286000" cy="30575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Grants Nixon a full pardon</a:t>
            </a:r>
          </a:p>
          <a:p>
            <a:r>
              <a:rPr lang="en-US" dirty="0" smtClean="0"/>
              <a:t>Purpose was to end the “national nightmare”</a:t>
            </a:r>
          </a:p>
          <a:p>
            <a:r>
              <a:rPr lang="en-US" dirty="0" smtClean="0"/>
              <a:t>28 other Watergate personalities served jail terms</a:t>
            </a:r>
          </a:p>
          <a:p>
            <a:r>
              <a:rPr lang="en-US" dirty="0" smtClean="0"/>
              <a:t>Investigating the CIA accused of assassination attempts on foreign leaders</a:t>
            </a:r>
          </a:p>
          <a:p>
            <a:r>
              <a:rPr lang="en-US" dirty="0" smtClean="0"/>
              <a:t>Without additional funds, Saigon falls to the communists.</a:t>
            </a:r>
            <a:endParaRPr lang="en-US" dirty="0"/>
          </a:p>
        </p:txBody>
      </p:sp>
      <p:sp>
        <p:nvSpPr>
          <p:cNvPr id="3" name="Title 2"/>
          <p:cNvSpPr>
            <a:spLocks noGrp="1"/>
          </p:cNvSpPr>
          <p:nvPr>
            <p:ph type="title"/>
          </p:nvPr>
        </p:nvSpPr>
        <p:spPr/>
        <p:txBody>
          <a:bodyPr/>
          <a:lstStyle/>
          <a:p>
            <a:r>
              <a:rPr lang="en-US" dirty="0" smtClean="0"/>
              <a:t>Administration</a:t>
            </a:r>
            <a:endParaRPr lang="en-US" dirty="0"/>
          </a:p>
        </p:txBody>
      </p:sp>
      <p:pic>
        <p:nvPicPr>
          <p:cNvPr id="4" name="Picture 3" descr="Evacuation"/>
          <p:cNvPicPr/>
          <p:nvPr/>
        </p:nvPicPr>
        <p:blipFill>
          <a:blip r:embed="rId2" cstate="print"/>
          <a:srcRect/>
          <a:stretch>
            <a:fillRect/>
          </a:stretch>
        </p:blipFill>
        <p:spPr bwMode="auto">
          <a:xfrm>
            <a:off x="3733800" y="4572000"/>
            <a:ext cx="2514601" cy="2047875"/>
          </a:xfrm>
          <a:prstGeom prst="rect">
            <a:avLst/>
          </a:prstGeom>
          <a:noFill/>
          <a:ln w="9525">
            <a:noFill/>
            <a:miter lim="800000"/>
            <a:headEnd/>
            <a:tailEnd/>
          </a:ln>
        </p:spPr>
      </p:pic>
      <p:pic>
        <p:nvPicPr>
          <p:cNvPr id="5" name="Picture 4" descr="http://www.wingluke.org/images/30fallsaigon.jpg"/>
          <p:cNvPicPr/>
          <p:nvPr/>
        </p:nvPicPr>
        <p:blipFill>
          <a:blip r:embed="rId3" cstate="print"/>
          <a:srcRect/>
          <a:stretch>
            <a:fillRect/>
          </a:stretch>
        </p:blipFill>
        <p:spPr bwMode="auto">
          <a:xfrm>
            <a:off x="6629400" y="4572000"/>
            <a:ext cx="1676400" cy="20097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Cambodia falls to the Khmer Rouge (Communist)</a:t>
            </a:r>
          </a:p>
          <a:p>
            <a:r>
              <a:rPr lang="en-US" dirty="0" smtClean="0"/>
              <a:t>New government conducted genocide against over a million of its own people</a:t>
            </a:r>
          </a:p>
          <a:p>
            <a:r>
              <a:rPr lang="en-US" dirty="0" smtClean="0"/>
              <a:t>Contrary to Eisenhower’s “domino theory”, the rest of Asia did not fall to communist rule.</a:t>
            </a:r>
            <a:endParaRPr lang="en-US" dirty="0"/>
          </a:p>
        </p:txBody>
      </p:sp>
      <p:sp>
        <p:nvSpPr>
          <p:cNvPr id="3" name="Title 2"/>
          <p:cNvSpPr>
            <a:spLocks noGrp="1"/>
          </p:cNvSpPr>
          <p:nvPr>
            <p:ph type="title"/>
          </p:nvPr>
        </p:nvSpPr>
        <p:spPr/>
        <p:txBody>
          <a:bodyPr/>
          <a:lstStyle/>
          <a:p>
            <a:r>
              <a:rPr lang="en-US" dirty="0" smtClean="0"/>
              <a:t>In Asia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 of the Presidential Election of 1968.">
            <a:hlinkClick r:id="rId2"/>
          </p:cNvPr>
          <p:cNvPicPr>
            <a:picLocks noGrp="1"/>
          </p:cNvPicPr>
          <p:nvPr>
            <p:ph idx="1"/>
          </p:nvPr>
        </p:nvPicPr>
        <p:blipFill>
          <a:blip r:embed="rId3" cstate="print"/>
          <a:stretch>
            <a:fillRect/>
          </a:stretch>
        </p:blipFill>
        <p:spPr bwMode="auto">
          <a:xfrm>
            <a:off x="1219200" y="1143000"/>
            <a:ext cx="6781800" cy="447259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Election of 1968</a:t>
            </a:r>
            <a:endParaRPr lang="en-US" dirty="0"/>
          </a:p>
        </p:txBody>
      </p:sp>
      <p:pic>
        <p:nvPicPr>
          <p:cNvPr id="1026" name="Picture 2" descr="http://www.mja.com.au/public/issues/183_11_051205/smi10943_fm-8.jpg"/>
          <p:cNvPicPr>
            <a:picLocks noChangeAspect="1" noChangeArrowheads="1"/>
          </p:cNvPicPr>
          <p:nvPr/>
        </p:nvPicPr>
        <p:blipFill>
          <a:blip r:embed="rId4" cstate="print"/>
          <a:srcRect/>
          <a:stretch>
            <a:fillRect/>
          </a:stretch>
        </p:blipFill>
        <p:spPr bwMode="auto">
          <a:xfrm>
            <a:off x="457200" y="4572000"/>
            <a:ext cx="2895600" cy="21717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Economy continues under stress.</a:t>
            </a:r>
          </a:p>
          <a:p>
            <a:r>
              <a:rPr lang="en-US" dirty="0" smtClean="0"/>
              <a:t>Initiates WIN campaign:  “Whip Inflation Now”</a:t>
            </a:r>
          </a:p>
          <a:p>
            <a:r>
              <a:rPr lang="en-US" dirty="0" smtClean="0"/>
              <a:t>Eventually agrees to Democratic stimulus packages</a:t>
            </a:r>
          </a:p>
          <a:p>
            <a:r>
              <a:rPr lang="en-US" dirty="0" smtClean="0"/>
              <a:t>1976 the US celebrates its Bicentennial</a:t>
            </a:r>
            <a:endParaRPr lang="en-US" dirty="0"/>
          </a:p>
        </p:txBody>
      </p:sp>
      <p:sp>
        <p:nvSpPr>
          <p:cNvPr id="3" name="Title 2"/>
          <p:cNvSpPr>
            <a:spLocks noGrp="1"/>
          </p:cNvSpPr>
          <p:nvPr>
            <p:ph type="title"/>
          </p:nvPr>
        </p:nvSpPr>
        <p:spPr/>
        <p:txBody>
          <a:bodyPr/>
          <a:lstStyle/>
          <a:p>
            <a:r>
              <a:rPr lang="en-US" dirty="0" smtClean="0"/>
              <a:t>Domestic Issues</a:t>
            </a:r>
            <a:endParaRPr lang="en-US" dirty="0"/>
          </a:p>
        </p:txBody>
      </p:sp>
      <p:pic>
        <p:nvPicPr>
          <p:cNvPr id="4" name="Picture 3" descr="http://upload.wikimedia.org/wikipedia/en/thumb/9/94/Win_button.jpg/180px-Win_button.jpg">
            <a:hlinkClick r:id="rId2" tooltip="&quot;Ford encouraged the public to wear WIN buttons&quot;"/>
          </p:cNvPr>
          <p:cNvPicPr/>
          <p:nvPr/>
        </p:nvPicPr>
        <p:blipFill>
          <a:blip r:embed="rId3" cstate="print"/>
          <a:srcRect/>
          <a:stretch>
            <a:fillRect/>
          </a:stretch>
        </p:blipFill>
        <p:spPr bwMode="auto">
          <a:xfrm>
            <a:off x="762000" y="3810000"/>
            <a:ext cx="2209800" cy="1981200"/>
          </a:xfrm>
          <a:prstGeom prst="rect">
            <a:avLst/>
          </a:prstGeom>
          <a:noFill/>
          <a:ln w="9525">
            <a:noFill/>
            <a:miter lim="800000"/>
            <a:headEnd/>
            <a:tailEnd/>
          </a:ln>
        </p:spPr>
      </p:pic>
      <p:pic>
        <p:nvPicPr>
          <p:cNvPr id="5" name="Picture 4" descr="Pin 1216: 1976 Bicentennial America on Parade - Mickey, Donald &amp; Goofy">
            <a:hlinkClick r:id="rId4"/>
          </p:cNvPr>
          <p:cNvPicPr/>
          <p:nvPr/>
        </p:nvPicPr>
        <p:blipFill>
          <a:blip r:embed="rId5" cstate="print"/>
          <a:srcRect/>
          <a:stretch>
            <a:fillRect/>
          </a:stretch>
        </p:blipFill>
        <p:spPr bwMode="auto">
          <a:xfrm>
            <a:off x="3352800" y="3733800"/>
            <a:ext cx="2667000" cy="2743200"/>
          </a:xfrm>
          <a:prstGeom prst="rect">
            <a:avLst/>
          </a:prstGeom>
          <a:noFill/>
          <a:ln w="9525">
            <a:noFill/>
            <a:miter lim="800000"/>
            <a:headEnd/>
            <a:tailEnd/>
          </a:ln>
        </p:spPr>
      </p:pic>
      <p:pic>
        <p:nvPicPr>
          <p:cNvPr id="6" name="Picture 5" descr="Bicentennial coinage"/>
          <p:cNvPicPr/>
          <p:nvPr/>
        </p:nvPicPr>
        <p:blipFill>
          <a:blip r:embed="rId6" cstate="print"/>
          <a:srcRect/>
          <a:stretch>
            <a:fillRect/>
          </a:stretch>
        </p:blipFill>
        <p:spPr bwMode="auto">
          <a:xfrm>
            <a:off x="6019800" y="3886200"/>
            <a:ext cx="2381250" cy="25336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ERA:  Equal Rights for Women</a:t>
            </a:r>
          </a:p>
          <a:p>
            <a:r>
              <a:rPr lang="en-US" dirty="0" smtClean="0"/>
              <a:t>Aggressive environmentalism</a:t>
            </a:r>
          </a:p>
          <a:p>
            <a:r>
              <a:rPr lang="en-US" dirty="0" smtClean="0"/>
              <a:t>Roe v. Wade (1973) abortion rights</a:t>
            </a:r>
          </a:p>
          <a:p>
            <a:r>
              <a:rPr lang="en-US" dirty="0" smtClean="0"/>
              <a:t>Gay Liberation Movement</a:t>
            </a:r>
          </a:p>
          <a:p>
            <a:r>
              <a:rPr lang="en-US" dirty="0" smtClean="0"/>
              <a:t>AIDS Epidemic</a:t>
            </a:r>
          </a:p>
          <a:p>
            <a:endParaRPr lang="en-US" dirty="0"/>
          </a:p>
        </p:txBody>
      </p:sp>
      <p:sp>
        <p:nvSpPr>
          <p:cNvPr id="3" name="Title 2"/>
          <p:cNvSpPr>
            <a:spLocks noGrp="1"/>
          </p:cNvSpPr>
          <p:nvPr>
            <p:ph type="title"/>
          </p:nvPr>
        </p:nvSpPr>
        <p:spPr/>
        <p:txBody>
          <a:bodyPr/>
          <a:lstStyle/>
          <a:p>
            <a:r>
              <a:rPr lang="en-US" dirty="0" smtClean="0"/>
              <a:t>New Issues Surface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zus1.ask.com/r?t=a&amp;d=us&amp;s=a&amp;c=p&amp;ti=1&amp;ai=30751&amp;l=dir&amp;o=0&amp;sv=0a5c424e&amp;ip=3f95a703&amp;u=http%3A%2F%2Fwww.phschool.com%2Fcurriculum_support%2Ftaks%2Fimages%2FPWU7ques7.gif"/>
          <p:cNvPicPr>
            <a:picLocks noGrp="1"/>
          </p:cNvPicPr>
          <p:nvPr>
            <p:ph idx="1"/>
          </p:nvPr>
        </p:nvPicPr>
        <p:blipFill>
          <a:blip r:embed="rId2" cstate="print"/>
          <a:stretch>
            <a:fillRect/>
          </a:stretch>
        </p:blipFill>
        <p:spPr bwMode="auto">
          <a:xfrm>
            <a:off x="1924050" y="1953419"/>
            <a:ext cx="5295900" cy="35814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Election of 1976</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Human rights diplomacy denouncing oppression of black majority in Africa and actions of military governments in Latin America.</a:t>
            </a:r>
          </a:p>
          <a:p>
            <a:r>
              <a:rPr lang="en-US" dirty="0" smtClean="0"/>
              <a:t>Renegotiated the Panama Canal treaty</a:t>
            </a:r>
          </a:p>
          <a:p>
            <a:r>
              <a:rPr lang="en-US" dirty="0" smtClean="0"/>
              <a:t>Camp David Accords:  Peace treaty between Egypt and Israel</a:t>
            </a:r>
          </a:p>
          <a:p>
            <a:r>
              <a:rPr lang="en-US" dirty="0" smtClean="0"/>
              <a:t>Iran Hostage Crisis:  Iranian extremists seized the U.S. embassy taking 50 hostages (11/79)</a:t>
            </a:r>
          </a:p>
          <a:p>
            <a:r>
              <a:rPr lang="en-US" dirty="0" smtClean="0"/>
              <a:t>Drug on for the remainder of Carter’s presidency.</a:t>
            </a:r>
            <a:endParaRPr lang="en-US" dirty="0"/>
          </a:p>
        </p:txBody>
      </p:sp>
      <p:sp>
        <p:nvSpPr>
          <p:cNvPr id="3" name="Title 2"/>
          <p:cNvSpPr>
            <a:spLocks noGrp="1"/>
          </p:cNvSpPr>
          <p:nvPr>
            <p:ph type="title"/>
          </p:nvPr>
        </p:nvSpPr>
        <p:spPr/>
        <p:txBody>
          <a:bodyPr/>
          <a:lstStyle/>
          <a:p>
            <a:r>
              <a:rPr lang="en-US" dirty="0" smtClean="0"/>
              <a:t>Carter’s Foreign Policy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December 1979, Soviets invade Afghanistan.</a:t>
            </a:r>
          </a:p>
          <a:p>
            <a:r>
              <a:rPr lang="en-US" dirty="0" smtClean="0"/>
              <a:t>Fear that Soviet Union was attempting to take over oil producing nations.</a:t>
            </a:r>
          </a:p>
          <a:p>
            <a:r>
              <a:rPr lang="en-US" dirty="0" smtClean="0"/>
              <a:t>Carter’s response</a:t>
            </a:r>
          </a:p>
          <a:p>
            <a:pPr lvl="1"/>
            <a:r>
              <a:rPr lang="en-US" dirty="0" smtClean="0"/>
              <a:t>Placed an embargo on grain exports</a:t>
            </a:r>
          </a:p>
          <a:p>
            <a:pPr lvl="1"/>
            <a:r>
              <a:rPr lang="en-US" dirty="0" smtClean="0"/>
              <a:t>Boycotting the 1980 Olympics in Moscow</a:t>
            </a:r>
          </a:p>
          <a:p>
            <a:pPr lvl="1"/>
            <a:r>
              <a:rPr lang="en-US" dirty="0" smtClean="0"/>
              <a:t>Now had to rebuild military</a:t>
            </a:r>
          </a:p>
          <a:p>
            <a:r>
              <a:rPr lang="en-US" dirty="0" smtClean="0"/>
              <a:t>Détente ends</a:t>
            </a:r>
            <a:endParaRPr lang="en-US" dirty="0"/>
          </a:p>
        </p:txBody>
      </p:sp>
      <p:sp>
        <p:nvSpPr>
          <p:cNvPr id="3" name="Title 2"/>
          <p:cNvSpPr>
            <a:spLocks noGrp="1"/>
          </p:cNvSpPr>
          <p:nvPr>
            <p:ph type="title"/>
          </p:nvPr>
        </p:nvSpPr>
        <p:spPr/>
        <p:txBody>
          <a:bodyPr/>
          <a:lstStyle/>
          <a:p>
            <a:r>
              <a:rPr lang="en-US" dirty="0" smtClean="0"/>
              <a:t>The Cold War</a:t>
            </a:r>
            <a:endParaRPr lang="en-US" dirty="0"/>
          </a:p>
        </p:txBody>
      </p:sp>
      <p:pic>
        <p:nvPicPr>
          <p:cNvPr id="4" name="Picture 3" descr="http://www.historycentral.com/asia/SovInvadeAfghan.jpg"/>
          <p:cNvPicPr/>
          <p:nvPr/>
        </p:nvPicPr>
        <p:blipFill>
          <a:blip r:embed="rId2" cstate="print"/>
          <a:srcRect/>
          <a:stretch>
            <a:fillRect/>
          </a:stretch>
        </p:blipFill>
        <p:spPr bwMode="auto">
          <a:xfrm>
            <a:off x="5257800" y="4038600"/>
            <a:ext cx="3524250" cy="2438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Inflation rate continues to grow.</a:t>
            </a:r>
          </a:p>
          <a:p>
            <a:r>
              <a:rPr lang="en-US" dirty="0" smtClean="0"/>
              <a:t>Troubles economy, particularly in the automobile and building trades.</a:t>
            </a:r>
          </a:p>
          <a:p>
            <a:r>
              <a:rPr lang="en-US" dirty="0" smtClean="0"/>
              <a:t>Personal standard of living was on the decline.</a:t>
            </a:r>
            <a:endParaRPr lang="en-US" dirty="0"/>
          </a:p>
        </p:txBody>
      </p:sp>
      <p:sp>
        <p:nvSpPr>
          <p:cNvPr id="3" name="Title 2"/>
          <p:cNvSpPr>
            <a:spLocks noGrp="1"/>
          </p:cNvSpPr>
          <p:nvPr>
            <p:ph type="title"/>
          </p:nvPr>
        </p:nvSpPr>
        <p:spPr/>
        <p:txBody>
          <a:bodyPr/>
          <a:lstStyle/>
          <a:p>
            <a:r>
              <a:rPr lang="en-US" dirty="0" smtClean="0"/>
              <a:t>Domestic Policy</a:t>
            </a:r>
            <a:endParaRPr lang="en-US" dirty="0"/>
          </a:p>
        </p:txBody>
      </p:sp>
      <p:pic>
        <p:nvPicPr>
          <p:cNvPr id="4" name="Picture 3" descr="http://www.worldnetdaily.com/images/090427jimmycarter.jpg"/>
          <p:cNvPicPr/>
          <p:nvPr/>
        </p:nvPicPr>
        <p:blipFill>
          <a:blip r:embed="rId2" cstate="print"/>
          <a:srcRect/>
          <a:stretch>
            <a:fillRect/>
          </a:stretch>
        </p:blipFill>
        <p:spPr bwMode="auto">
          <a:xfrm>
            <a:off x="2667000" y="3276600"/>
            <a:ext cx="3352800" cy="3019425"/>
          </a:xfrm>
          <a:prstGeom prst="rect">
            <a:avLst/>
          </a:prstGeom>
          <a:noFill/>
          <a:ln w="9525">
            <a:noFill/>
            <a:miter lim="800000"/>
            <a:headEnd/>
            <a:tailEnd/>
          </a:ln>
        </p:spPr>
      </p:pic>
      <p:sp>
        <p:nvSpPr>
          <p:cNvPr id="5" name="TextBox 4"/>
          <p:cNvSpPr txBox="1"/>
          <p:nvPr/>
        </p:nvSpPr>
        <p:spPr>
          <a:xfrm>
            <a:off x="6172200" y="4267200"/>
            <a:ext cx="2438400" cy="923330"/>
          </a:xfrm>
          <a:prstGeom prst="rect">
            <a:avLst/>
          </a:prstGeom>
          <a:noFill/>
        </p:spPr>
        <p:txBody>
          <a:bodyPr wrap="square" rtlCol="0">
            <a:spAutoFit/>
          </a:bodyPr>
          <a:lstStyle/>
          <a:p>
            <a:r>
              <a:rPr lang="en-US" dirty="0" smtClean="0"/>
              <a:t>By 1980:  Approval rating had </a:t>
            </a:r>
          </a:p>
          <a:p>
            <a:r>
              <a:rPr lang="en-US" dirty="0" smtClean="0"/>
              <a:t>Dropped to 23%</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electoral map of the 1980 election">
            <a:hlinkClick r:id="rId2" tooltip="&quot;The electoral map of the 1980 election&quot;"/>
          </p:cNvPr>
          <p:cNvPicPr>
            <a:picLocks noGrp="1"/>
          </p:cNvPicPr>
          <p:nvPr>
            <p:ph idx="1"/>
          </p:nvPr>
        </p:nvPicPr>
        <p:blipFill>
          <a:blip r:embed="rId3" cstate="print"/>
          <a:srcRect/>
          <a:stretch>
            <a:fillRect/>
          </a:stretch>
        </p:blipFill>
        <p:spPr bwMode="auto">
          <a:xfrm>
            <a:off x="1524000" y="1371600"/>
            <a:ext cx="6019800" cy="4191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Election of 1980</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ttp://www.ronaldreagan.com/index_images/ronald_reagan_4ever.jpg"/>
          <p:cNvPicPr>
            <a:picLocks noGrp="1"/>
          </p:cNvPicPr>
          <p:nvPr>
            <p:ph sz="half" idx="1"/>
          </p:nvPr>
        </p:nvPicPr>
        <p:blipFill>
          <a:blip r:embed="rId2" cstate="print"/>
          <a:stretch>
            <a:fillRect/>
          </a:stretch>
        </p:blipFill>
        <p:spPr bwMode="auto">
          <a:xfrm>
            <a:off x="838200" y="1600200"/>
            <a:ext cx="3505199" cy="4038600"/>
          </a:xfrm>
          <a:prstGeom prst="rect">
            <a:avLst/>
          </a:prstGeom>
          <a:noFill/>
          <a:ln w="9525">
            <a:noFill/>
            <a:miter lim="800000"/>
            <a:headEnd/>
            <a:tailEnd/>
          </a:ln>
        </p:spPr>
      </p:pic>
      <p:sp>
        <p:nvSpPr>
          <p:cNvPr id="9" name="Content Placeholder 8"/>
          <p:cNvSpPr>
            <a:spLocks noGrp="1"/>
          </p:cNvSpPr>
          <p:nvPr>
            <p:ph sz="half" idx="2"/>
          </p:nvPr>
        </p:nvSpPr>
        <p:spPr/>
        <p:txBody>
          <a:bodyPr>
            <a:normAutofit fontScale="92500" lnSpcReduction="20000"/>
          </a:bodyPr>
          <a:lstStyle/>
          <a:p>
            <a:r>
              <a:rPr lang="en-US" dirty="0" smtClean="0"/>
              <a:t>Former governor of California</a:t>
            </a:r>
          </a:p>
          <a:p>
            <a:r>
              <a:rPr lang="en-US" dirty="0" smtClean="0"/>
              <a:t>Former movie actor</a:t>
            </a:r>
          </a:p>
          <a:p>
            <a:r>
              <a:rPr lang="en-US" dirty="0" smtClean="0"/>
              <a:t>Nations was suffering from massive inflation</a:t>
            </a:r>
          </a:p>
          <a:p>
            <a:r>
              <a:rPr lang="en-US" dirty="0" smtClean="0"/>
              <a:t>Blamed it on high government spending and excessive taxes</a:t>
            </a:r>
          </a:p>
          <a:p>
            <a:r>
              <a:rPr lang="en-US" dirty="0" smtClean="0"/>
              <a:t>“Government is the problem.”</a:t>
            </a:r>
            <a:endParaRPr lang="en-US" dirty="0"/>
          </a:p>
        </p:txBody>
      </p:sp>
      <p:sp>
        <p:nvSpPr>
          <p:cNvPr id="3" name="Title 2"/>
          <p:cNvSpPr>
            <a:spLocks noGrp="1"/>
          </p:cNvSpPr>
          <p:nvPr>
            <p:ph type="title"/>
          </p:nvPr>
        </p:nvSpPr>
        <p:spPr/>
        <p:txBody>
          <a:bodyPr/>
          <a:lstStyle/>
          <a:p>
            <a:r>
              <a:rPr lang="en-US" smtClean="0"/>
              <a:t>Ronald Reagan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Tax cuts would encourage private business to  invest more</a:t>
            </a:r>
          </a:p>
          <a:p>
            <a:r>
              <a:rPr lang="en-US" dirty="0" smtClean="0"/>
              <a:t>Lead to an economic boom providing new income </a:t>
            </a:r>
            <a:endParaRPr lang="en-US" dirty="0"/>
          </a:p>
        </p:txBody>
      </p:sp>
      <p:sp>
        <p:nvSpPr>
          <p:cNvPr id="2" name="Title 1"/>
          <p:cNvSpPr>
            <a:spLocks noGrp="1"/>
          </p:cNvSpPr>
          <p:nvPr>
            <p:ph type="title"/>
          </p:nvPr>
        </p:nvSpPr>
        <p:spPr/>
        <p:txBody>
          <a:bodyPr/>
          <a:lstStyle/>
          <a:p>
            <a:r>
              <a:rPr lang="en-US" dirty="0" smtClean="0"/>
              <a:t>Supply-Side Economics</a:t>
            </a:r>
            <a:endParaRPr lang="en-US" dirty="0"/>
          </a:p>
        </p:txBody>
      </p:sp>
      <p:pic>
        <p:nvPicPr>
          <p:cNvPr id="6" name="Picture 5" descr="Franklin Roosevelt New Deal Federal Government, Ronald Reagan Reaganomics (supply-side economics) State Government"/>
          <p:cNvPicPr/>
          <p:nvPr/>
        </p:nvPicPr>
        <p:blipFill>
          <a:blip r:embed="rId2" cstate="print"/>
          <a:srcRect/>
          <a:stretch>
            <a:fillRect/>
          </a:stretch>
        </p:blipFill>
        <p:spPr bwMode="auto">
          <a:xfrm>
            <a:off x="3581400" y="2971800"/>
            <a:ext cx="5105400" cy="2981325"/>
          </a:xfrm>
          <a:prstGeom prst="rect">
            <a:avLst/>
          </a:prstGeom>
          <a:noFill/>
          <a:ln w="9525">
            <a:noFill/>
            <a:miter lim="800000"/>
            <a:headEnd/>
            <a:tailEnd/>
          </a:ln>
        </p:spPr>
      </p:pic>
      <p:pic>
        <p:nvPicPr>
          <p:cNvPr id="7" name="Picture 6" descr="http://i.investopedia.com/inv/articles/site/CT-SpplySideEcon2.GIF"/>
          <p:cNvPicPr/>
          <p:nvPr/>
        </p:nvPicPr>
        <p:blipFill>
          <a:blip r:embed="rId3" cstate="print"/>
          <a:srcRect/>
          <a:stretch>
            <a:fillRect/>
          </a:stretch>
        </p:blipFill>
        <p:spPr bwMode="auto">
          <a:xfrm>
            <a:off x="457200" y="3505200"/>
            <a:ext cx="3124200" cy="1981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Deregulation encourages free market place to correct the economy</a:t>
            </a:r>
          </a:p>
          <a:p>
            <a:r>
              <a:rPr lang="en-US" dirty="0" smtClean="0"/>
              <a:t>Appoints Sandra Day O’Connor as first woman Supreme Court Justice</a:t>
            </a:r>
          </a:p>
          <a:p>
            <a:r>
              <a:rPr lang="en-US" dirty="0" smtClean="0"/>
              <a:t>Made no strides in civil rights</a:t>
            </a:r>
          </a:p>
          <a:p>
            <a:r>
              <a:rPr lang="en-US" dirty="0" smtClean="0"/>
              <a:t>PATCO Strike</a:t>
            </a:r>
          </a:p>
          <a:p>
            <a:endParaRPr lang="en-US" dirty="0"/>
          </a:p>
        </p:txBody>
      </p:sp>
      <p:sp>
        <p:nvSpPr>
          <p:cNvPr id="3" name="Title 2"/>
          <p:cNvSpPr>
            <a:spLocks noGrp="1"/>
          </p:cNvSpPr>
          <p:nvPr>
            <p:ph type="title"/>
          </p:nvPr>
        </p:nvSpPr>
        <p:spPr/>
        <p:txBody>
          <a:bodyPr/>
          <a:lstStyle/>
          <a:p>
            <a:r>
              <a:rPr lang="en-US" dirty="0" smtClean="0"/>
              <a:t>Domestic Agenda</a:t>
            </a:r>
            <a:endParaRPr lang="en-US" dirty="0"/>
          </a:p>
        </p:txBody>
      </p:sp>
      <p:pic>
        <p:nvPicPr>
          <p:cNvPr id="4" name="Picture 3" descr="http://www.worldmag.com/images/content/27_oconnor.jpg"/>
          <p:cNvPicPr/>
          <p:nvPr/>
        </p:nvPicPr>
        <p:blipFill>
          <a:blip r:embed="rId2" cstate="print"/>
          <a:srcRect/>
          <a:stretch>
            <a:fillRect/>
          </a:stretch>
        </p:blipFill>
        <p:spPr bwMode="auto">
          <a:xfrm>
            <a:off x="5867400" y="3657600"/>
            <a:ext cx="2381250" cy="2867025"/>
          </a:xfrm>
          <a:prstGeom prst="rect">
            <a:avLst/>
          </a:prstGeom>
          <a:noFill/>
          <a:ln w="9525">
            <a:noFill/>
            <a:miter lim="800000"/>
            <a:headEnd/>
            <a:tailEnd/>
          </a:ln>
        </p:spPr>
      </p:pic>
      <p:pic>
        <p:nvPicPr>
          <p:cNvPr id="5" name="Picture 4" descr="http://www.americanheritage.com/assets/images/articles/web/20060803.jpg"/>
          <p:cNvPicPr/>
          <p:nvPr/>
        </p:nvPicPr>
        <p:blipFill>
          <a:blip r:embed="rId3" cstate="print"/>
          <a:srcRect/>
          <a:stretch>
            <a:fillRect/>
          </a:stretch>
        </p:blipFill>
        <p:spPr bwMode="auto">
          <a:xfrm>
            <a:off x="2743200" y="4267200"/>
            <a:ext cx="2667000" cy="20859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cannot learn from one another until we stop shouting at one another – until we speak quietly enough so that our words can be hear as well as our voice.”</a:t>
            </a:r>
          </a:p>
          <a:p>
            <a:r>
              <a:rPr lang="en-US" dirty="0" smtClean="0"/>
              <a:t>Focused on making Johnson’s Great Society more functional.</a:t>
            </a:r>
          </a:p>
          <a:p>
            <a:pPr>
              <a:buNone/>
            </a:pPr>
            <a:endParaRPr lang="en-US" dirty="0"/>
          </a:p>
        </p:txBody>
      </p:sp>
      <p:sp>
        <p:nvSpPr>
          <p:cNvPr id="3" name="Title 2"/>
          <p:cNvSpPr>
            <a:spLocks noGrp="1"/>
          </p:cNvSpPr>
          <p:nvPr>
            <p:ph type="title"/>
          </p:nvPr>
        </p:nvSpPr>
        <p:spPr/>
        <p:txBody>
          <a:bodyPr/>
          <a:lstStyle/>
          <a:p>
            <a:r>
              <a:rPr lang="en-US" dirty="0" smtClean="0"/>
              <a:t>Nixon Pledged Unity</a:t>
            </a:r>
            <a:endParaRPr lang="en-US" dirty="0"/>
          </a:p>
        </p:txBody>
      </p:sp>
      <p:pic>
        <p:nvPicPr>
          <p:cNvPr id="4" name="Picture 3" descr="http://upload.wikimedia.org/wikipedia/commons/thumb/6/6c/Richard_Nixon_1969_inauguration.png/220px-Richard_Nixon_1969_inauguration.png">
            <a:hlinkClick r:id="rId2"/>
          </p:cNvPr>
          <p:cNvPicPr/>
          <p:nvPr/>
        </p:nvPicPr>
        <p:blipFill>
          <a:blip r:embed="rId3" cstate="print"/>
          <a:srcRect/>
          <a:stretch>
            <a:fillRect/>
          </a:stretch>
        </p:blipFill>
        <p:spPr bwMode="auto">
          <a:xfrm>
            <a:off x="3276600" y="4114800"/>
            <a:ext cx="2895600" cy="2143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Election ends the Iran Hostage Crisis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Challenges the “Evil Empire” (SDI – Strategic Defense Initiative) with antimissile systems</a:t>
            </a:r>
            <a:endParaRPr lang="en-US" dirty="0"/>
          </a:p>
        </p:txBody>
      </p:sp>
      <p:sp>
        <p:nvSpPr>
          <p:cNvPr id="3" name="Title 2"/>
          <p:cNvSpPr>
            <a:spLocks noGrp="1"/>
          </p:cNvSpPr>
          <p:nvPr>
            <p:ph type="title"/>
          </p:nvPr>
        </p:nvSpPr>
        <p:spPr/>
        <p:txBody>
          <a:bodyPr/>
          <a:lstStyle/>
          <a:p>
            <a:r>
              <a:rPr lang="en-US" dirty="0" smtClean="0"/>
              <a:t>Foreign Policy</a:t>
            </a:r>
            <a:endParaRPr lang="en-US" dirty="0"/>
          </a:p>
        </p:txBody>
      </p:sp>
      <p:pic>
        <p:nvPicPr>
          <p:cNvPr id="4" name="Picture 3" descr="http://www.glynn.k12.ga.us/BHS/Juniorprojects/Hopkins/heatherg28809/hostage.jpg"/>
          <p:cNvPicPr/>
          <p:nvPr/>
        </p:nvPicPr>
        <p:blipFill>
          <a:blip r:embed="rId2" cstate="print"/>
          <a:srcRect/>
          <a:stretch>
            <a:fillRect/>
          </a:stretch>
        </p:blipFill>
        <p:spPr bwMode="auto">
          <a:xfrm>
            <a:off x="990600" y="1981200"/>
            <a:ext cx="3571875" cy="2676525"/>
          </a:xfrm>
          <a:prstGeom prst="rect">
            <a:avLst/>
          </a:prstGeom>
          <a:noFill/>
          <a:ln w="9525">
            <a:noFill/>
            <a:miter lim="800000"/>
            <a:headEnd/>
            <a:tailEnd/>
          </a:ln>
        </p:spPr>
      </p:pic>
      <p:pic>
        <p:nvPicPr>
          <p:cNvPr id="5" name="Picture 4" descr="Fig 5 (14K)"/>
          <p:cNvPicPr/>
          <p:nvPr/>
        </p:nvPicPr>
        <p:blipFill>
          <a:blip r:embed="rId3" cstate="print"/>
          <a:srcRect/>
          <a:stretch>
            <a:fillRect/>
          </a:stretch>
        </p:blipFill>
        <p:spPr bwMode="auto">
          <a:xfrm>
            <a:off x="4724400" y="2209800"/>
            <a:ext cx="3943350" cy="24574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Sandinistas in Nicaragua</a:t>
            </a:r>
          </a:p>
          <a:p>
            <a:r>
              <a:rPr lang="en-US" dirty="0" smtClean="0"/>
              <a:t>Iran-Contra Affair (Arms for hostages)</a:t>
            </a:r>
            <a:endParaRPr lang="en-US" dirty="0"/>
          </a:p>
        </p:txBody>
      </p:sp>
      <p:sp>
        <p:nvSpPr>
          <p:cNvPr id="3" name="Title 2"/>
          <p:cNvSpPr>
            <a:spLocks noGrp="1"/>
          </p:cNvSpPr>
          <p:nvPr>
            <p:ph type="title"/>
          </p:nvPr>
        </p:nvSpPr>
        <p:spPr/>
        <p:txBody>
          <a:bodyPr>
            <a:normAutofit fontScale="90000"/>
          </a:bodyPr>
          <a:lstStyle/>
          <a:p>
            <a:r>
              <a:rPr lang="en-US" dirty="0" smtClean="0"/>
              <a:t>Intervention in Central America and the Middle East</a:t>
            </a:r>
            <a:endParaRPr lang="en-US" dirty="0"/>
          </a:p>
        </p:txBody>
      </p:sp>
      <p:pic>
        <p:nvPicPr>
          <p:cNvPr id="4" name="Picture 3" descr="Segment Three: Cover-up: Behind the Iran Contra Affair"/>
          <p:cNvPicPr/>
          <p:nvPr/>
        </p:nvPicPr>
        <p:blipFill>
          <a:blip r:embed="rId2" cstate="print"/>
          <a:srcRect/>
          <a:stretch>
            <a:fillRect/>
          </a:stretch>
        </p:blipFill>
        <p:spPr bwMode="auto">
          <a:xfrm>
            <a:off x="5105400" y="2667000"/>
            <a:ext cx="3429000" cy="3133725"/>
          </a:xfrm>
          <a:prstGeom prst="rect">
            <a:avLst/>
          </a:prstGeom>
          <a:noFill/>
          <a:ln w="9525">
            <a:noFill/>
            <a:miter lim="800000"/>
            <a:headEnd/>
            <a:tailEnd/>
          </a:ln>
        </p:spPr>
      </p:pic>
      <p:pic>
        <p:nvPicPr>
          <p:cNvPr id="5" name="Picture 4" descr="http://wzus1.ask.com/r?t=a&amp;d=us&amp;s=a&amp;c=p&amp;ti=1&amp;ai=30751&amp;l=dir&amp;o=0&amp;sv=0a5c4253&amp;ip=3f95a703&amp;u=http%3A%2F%2Fwww.laht.com%2Fpicfiles%2Fsandanistas.JPG"/>
          <p:cNvPicPr/>
          <p:nvPr/>
        </p:nvPicPr>
        <p:blipFill>
          <a:blip r:embed="rId3" cstate="print"/>
          <a:srcRect/>
          <a:stretch>
            <a:fillRect/>
          </a:stretch>
        </p:blipFill>
        <p:spPr bwMode="auto">
          <a:xfrm>
            <a:off x="914400" y="2667000"/>
            <a:ext cx="3810000" cy="31146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Intermediate Nuclear Forces Treaty with Mikhail Gorbachev</a:t>
            </a:r>
          </a:p>
          <a:p>
            <a:endParaRPr lang="en-US" dirty="0" smtClean="0"/>
          </a:p>
          <a:p>
            <a:endParaRPr lang="en-US" dirty="0" smtClean="0"/>
          </a:p>
          <a:p>
            <a:endParaRPr lang="en-US" dirty="0" smtClean="0"/>
          </a:p>
          <a:p>
            <a:r>
              <a:rPr lang="en-US" dirty="0" smtClean="0"/>
              <a:t>“Mr. Gorbachev, tear down this wall.”</a:t>
            </a:r>
            <a:endParaRPr lang="en-US" dirty="0"/>
          </a:p>
        </p:txBody>
      </p:sp>
      <p:sp>
        <p:nvSpPr>
          <p:cNvPr id="3" name="Title 2"/>
          <p:cNvSpPr>
            <a:spLocks noGrp="1"/>
          </p:cNvSpPr>
          <p:nvPr>
            <p:ph type="title"/>
          </p:nvPr>
        </p:nvSpPr>
        <p:spPr/>
        <p:txBody>
          <a:bodyPr>
            <a:normAutofit fontScale="90000"/>
          </a:bodyPr>
          <a:lstStyle/>
          <a:p>
            <a:r>
              <a:rPr lang="en-US" dirty="0" smtClean="0"/>
              <a:t>Fall of Communism in Eastern Europe</a:t>
            </a:r>
            <a:endParaRPr lang="en-US" dirty="0"/>
          </a:p>
        </p:txBody>
      </p:sp>
      <p:pic>
        <p:nvPicPr>
          <p:cNvPr id="4" name="Picture 3" descr="Gorbachev, Reagan"/>
          <p:cNvPicPr/>
          <p:nvPr/>
        </p:nvPicPr>
        <p:blipFill>
          <a:blip r:embed="rId2" cstate="print"/>
          <a:srcRect/>
          <a:stretch>
            <a:fillRect/>
          </a:stretch>
        </p:blipFill>
        <p:spPr bwMode="auto">
          <a:xfrm>
            <a:off x="3124200" y="2286000"/>
            <a:ext cx="2667000" cy="1447800"/>
          </a:xfrm>
          <a:prstGeom prst="rect">
            <a:avLst/>
          </a:prstGeom>
          <a:noFill/>
          <a:ln w="9525">
            <a:noFill/>
            <a:miter lim="800000"/>
            <a:headEnd/>
            <a:tailEnd/>
          </a:ln>
        </p:spPr>
      </p:pic>
      <p:pic>
        <p:nvPicPr>
          <p:cNvPr id="5" name="image4" descr="http://imgtn1.ask.com/ts?t=17398950947228675239&amp;pid=23184&amp;ppid=16"/>
          <p:cNvPicPr/>
          <p:nvPr/>
        </p:nvPicPr>
        <p:blipFill>
          <a:blip r:embed="rId3" cstate="print"/>
          <a:srcRect/>
          <a:stretch>
            <a:fillRect/>
          </a:stretch>
        </p:blipFill>
        <p:spPr bwMode="auto">
          <a:xfrm>
            <a:off x="3200400" y="4191000"/>
            <a:ext cx="2514600" cy="2343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lphaLcPeriod"/>
            </a:pPr>
            <a:r>
              <a:rPr lang="en-US" dirty="0" smtClean="0"/>
              <a:t>Did little one way or another</a:t>
            </a:r>
          </a:p>
          <a:p>
            <a:pPr marL="624078" indent="-514350">
              <a:buAutoNum type="alphaLcPeriod"/>
            </a:pPr>
            <a:r>
              <a:rPr lang="en-US" dirty="0" smtClean="0"/>
              <a:t>Dismantled almost everything</a:t>
            </a:r>
          </a:p>
          <a:p>
            <a:pPr marL="624078" indent="-514350">
              <a:buAutoNum type="alphaLcPeriod"/>
            </a:pPr>
            <a:r>
              <a:rPr lang="en-US" dirty="0" smtClean="0"/>
              <a:t>Worked to expand the programs </a:t>
            </a:r>
          </a:p>
          <a:p>
            <a:pPr marL="624078" indent="-514350">
              <a:buAutoNum type="alphaLcPeriod"/>
            </a:pPr>
            <a:r>
              <a:rPr lang="en-US" dirty="0" smtClean="0"/>
              <a:t>Turned them over to the states</a:t>
            </a:r>
          </a:p>
          <a:p>
            <a:pPr marL="624078" indent="-514350">
              <a:buAutoNum type="alphaLcPeriod"/>
            </a:pPr>
            <a:r>
              <a:rPr lang="en-US" dirty="0" smtClean="0"/>
              <a:t>Focused on making them function more efficiently.</a:t>
            </a:r>
            <a:endParaRPr lang="en-US" dirty="0"/>
          </a:p>
        </p:txBody>
      </p:sp>
      <p:sp>
        <p:nvSpPr>
          <p:cNvPr id="3" name="Title 2"/>
          <p:cNvSpPr>
            <a:spLocks noGrp="1"/>
          </p:cNvSpPr>
          <p:nvPr>
            <p:ph type="title"/>
          </p:nvPr>
        </p:nvSpPr>
        <p:spPr/>
        <p:txBody>
          <a:bodyPr>
            <a:normAutofit/>
          </a:bodyPr>
          <a:lstStyle/>
          <a:p>
            <a:r>
              <a:rPr lang="en-US" sz="2800" dirty="0" smtClean="0"/>
              <a:t>1.  Once in power, how did Nixon respond to LBJ’s Great Society programs?</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lphaLcPeriod"/>
            </a:pPr>
            <a:r>
              <a:rPr lang="en-US" dirty="0" smtClean="0"/>
              <a:t>Inflation</a:t>
            </a:r>
          </a:p>
          <a:p>
            <a:pPr marL="624078" indent="-514350">
              <a:buAutoNum type="alphaLcPeriod"/>
            </a:pPr>
            <a:r>
              <a:rPr lang="en-US" dirty="0" smtClean="0"/>
              <a:t>Unemployment</a:t>
            </a:r>
          </a:p>
          <a:p>
            <a:pPr marL="624078" indent="-514350">
              <a:buAutoNum type="alphaLcPeriod"/>
            </a:pPr>
            <a:r>
              <a:rPr lang="en-US" dirty="0" smtClean="0"/>
              <a:t>High interest rates</a:t>
            </a:r>
          </a:p>
          <a:p>
            <a:pPr marL="624078" indent="-514350">
              <a:buAutoNum type="alphaLcPeriod"/>
            </a:pPr>
            <a:r>
              <a:rPr lang="en-US" dirty="0" smtClean="0"/>
              <a:t>Overproduction</a:t>
            </a:r>
          </a:p>
          <a:p>
            <a:pPr marL="624078" indent="-514350">
              <a:buAutoNum type="alphaLcPeriod"/>
            </a:pPr>
            <a:r>
              <a:rPr lang="en-US" dirty="0" smtClean="0"/>
              <a:t>Low retain prices</a:t>
            </a:r>
            <a:endParaRPr lang="en-US" dirty="0"/>
          </a:p>
        </p:txBody>
      </p:sp>
      <p:sp>
        <p:nvSpPr>
          <p:cNvPr id="3" name="Title 2"/>
          <p:cNvSpPr>
            <a:spLocks noGrp="1"/>
          </p:cNvSpPr>
          <p:nvPr>
            <p:ph type="title"/>
          </p:nvPr>
        </p:nvSpPr>
        <p:spPr/>
        <p:txBody>
          <a:bodyPr>
            <a:normAutofit/>
          </a:bodyPr>
          <a:lstStyle/>
          <a:p>
            <a:r>
              <a:rPr lang="en-US" sz="2800" dirty="0" smtClean="0"/>
              <a:t>2.  What was the main economic problem which Nixon faced as president?</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lphaLcPeriod"/>
            </a:pPr>
            <a:r>
              <a:rPr lang="en-US" dirty="0" smtClean="0"/>
              <a:t>Improving relations with China</a:t>
            </a:r>
          </a:p>
          <a:p>
            <a:pPr marL="624078" indent="-514350">
              <a:buAutoNum type="alphaLcPeriod"/>
            </a:pPr>
            <a:r>
              <a:rPr lang="en-US" dirty="0" smtClean="0"/>
              <a:t>Relaxing tensions with the Soviet Union</a:t>
            </a:r>
          </a:p>
          <a:p>
            <a:pPr marL="624078" indent="-514350">
              <a:buAutoNum type="alphaLcPeriod"/>
            </a:pPr>
            <a:r>
              <a:rPr lang="en-US" dirty="0" smtClean="0"/>
              <a:t>Increasing tensions with China</a:t>
            </a:r>
          </a:p>
          <a:p>
            <a:pPr marL="624078" indent="-514350">
              <a:buAutoNum type="alphaLcPeriod"/>
            </a:pPr>
            <a:r>
              <a:rPr lang="en-US" dirty="0" smtClean="0"/>
              <a:t>Increasing tensions with the Soviet Union</a:t>
            </a:r>
          </a:p>
          <a:p>
            <a:pPr marL="624078" indent="-514350">
              <a:buAutoNum type="alphaLcPeriod"/>
            </a:pPr>
            <a:r>
              <a:rPr lang="en-US" dirty="0" smtClean="0"/>
              <a:t>Formalizing diplomatic relations with Vietnam</a:t>
            </a:r>
            <a:endParaRPr lang="en-US" dirty="0"/>
          </a:p>
        </p:txBody>
      </p:sp>
      <p:sp>
        <p:nvSpPr>
          <p:cNvPr id="3" name="Title 2"/>
          <p:cNvSpPr>
            <a:spLocks noGrp="1"/>
          </p:cNvSpPr>
          <p:nvPr>
            <p:ph type="title"/>
          </p:nvPr>
        </p:nvSpPr>
        <p:spPr/>
        <p:txBody>
          <a:bodyPr/>
          <a:lstStyle/>
          <a:p>
            <a:r>
              <a:rPr lang="en-US" dirty="0" smtClean="0"/>
              <a:t>3.  What was détente?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lphaLcPeriod"/>
            </a:pPr>
            <a:r>
              <a:rPr lang="en-US" dirty="0" smtClean="0"/>
              <a:t>The testimony of John Dean</a:t>
            </a:r>
          </a:p>
          <a:p>
            <a:pPr marL="624078" indent="-514350">
              <a:buAutoNum type="alphaLcPeriod"/>
            </a:pPr>
            <a:r>
              <a:rPr lang="en-US" dirty="0" smtClean="0"/>
              <a:t>The existence of taped conversations</a:t>
            </a:r>
          </a:p>
          <a:p>
            <a:pPr marL="624078" indent="-514350">
              <a:buAutoNum type="alphaLcPeriod"/>
            </a:pPr>
            <a:r>
              <a:rPr lang="en-US" dirty="0" smtClean="0"/>
              <a:t>Nixon’s own admission of guilt</a:t>
            </a:r>
          </a:p>
          <a:p>
            <a:pPr marL="624078" indent="-514350">
              <a:buAutoNum type="alphaLcPeriod"/>
            </a:pPr>
            <a:r>
              <a:rPr lang="en-US" dirty="0" smtClean="0"/>
              <a:t>The investigation by the Justice Department</a:t>
            </a:r>
          </a:p>
          <a:p>
            <a:pPr marL="624078" indent="-514350">
              <a:buAutoNum type="alphaLcPeriod"/>
            </a:pPr>
            <a:r>
              <a:rPr lang="en-US" dirty="0" smtClean="0"/>
              <a:t>Nixon’s firing of the Special Prosecutor</a:t>
            </a:r>
            <a:endParaRPr lang="en-US" dirty="0"/>
          </a:p>
        </p:txBody>
      </p:sp>
      <p:sp>
        <p:nvSpPr>
          <p:cNvPr id="3" name="Title 2"/>
          <p:cNvSpPr>
            <a:spLocks noGrp="1"/>
          </p:cNvSpPr>
          <p:nvPr>
            <p:ph type="title"/>
          </p:nvPr>
        </p:nvSpPr>
        <p:spPr/>
        <p:txBody>
          <a:bodyPr>
            <a:normAutofit/>
          </a:bodyPr>
          <a:lstStyle/>
          <a:p>
            <a:r>
              <a:rPr lang="en-US" sz="3200" dirty="0" smtClean="0"/>
              <a:t>4.  In the Watergate scandal, what was it that finally brought Nixon down?</a:t>
            </a:r>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lphaLcPeriod"/>
            </a:pPr>
            <a:r>
              <a:rPr lang="en-US" dirty="0" smtClean="0"/>
              <a:t>Resigned as his vice president</a:t>
            </a:r>
          </a:p>
          <a:p>
            <a:pPr marL="624078" indent="-514350">
              <a:buAutoNum type="alphaLcPeriod"/>
            </a:pPr>
            <a:r>
              <a:rPr lang="en-US" dirty="0" smtClean="0"/>
              <a:t>Granted him a full pardon</a:t>
            </a:r>
          </a:p>
          <a:p>
            <a:pPr marL="624078" indent="-514350">
              <a:buAutoNum type="alphaLcPeriod"/>
            </a:pPr>
            <a:r>
              <a:rPr lang="en-US" dirty="0" smtClean="0"/>
              <a:t>Urged Congress to continue to investigate him</a:t>
            </a:r>
          </a:p>
          <a:p>
            <a:pPr marL="624078" indent="-514350">
              <a:buAutoNum type="alphaLcPeriod"/>
            </a:pPr>
            <a:r>
              <a:rPr lang="en-US" dirty="0" smtClean="0"/>
              <a:t>Urged private law firms to prosecute him</a:t>
            </a:r>
          </a:p>
          <a:p>
            <a:pPr marL="624078" indent="-514350">
              <a:buAutoNum type="alphaLcPeriod"/>
            </a:pPr>
            <a:r>
              <a:rPr lang="en-US" dirty="0" smtClean="0"/>
              <a:t>Found him a job in the private sector</a:t>
            </a:r>
            <a:endParaRPr lang="en-US" dirty="0"/>
          </a:p>
        </p:txBody>
      </p:sp>
      <p:sp>
        <p:nvSpPr>
          <p:cNvPr id="3" name="Title 2"/>
          <p:cNvSpPr>
            <a:spLocks noGrp="1"/>
          </p:cNvSpPr>
          <p:nvPr>
            <p:ph type="title"/>
          </p:nvPr>
        </p:nvSpPr>
        <p:spPr/>
        <p:txBody>
          <a:bodyPr>
            <a:normAutofit/>
          </a:bodyPr>
          <a:lstStyle/>
          <a:p>
            <a:r>
              <a:rPr lang="en-US" sz="3200" dirty="0" smtClean="0"/>
              <a:t>5.  What did Gerald Ford do in regards to Richard Nixon?</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Affirmative Action (Civil Rights) – First president to  adopt</a:t>
            </a:r>
          </a:p>
          <a:p>
            <a:r>
              <a:rPr lang="en-US" dirty="0" smtClean="0"/>
              <a:t>Environmental Protection Agency (EPA) – was established</a:t>
            </a:r>
          </a:p>
          <a:p>
            <a:r>
              <a:rPr lang="en-US" dirty="0" smtClean="0"/>
              <a:t>Clean Air Act</a:t>
            </a:r>
          </a:p>
          <a:p>
            <a:r>
              <a:rPr lang="en-US" i="1" dirty="0" smtClean="0"/>
              <a:t>New Federalism:  </a:t>
            </a:r>
            <a:r>
              <a:rPr lang="en-US" dirty="0" smtClean="0"/>
              <a:t>Shifts more responsibility to the states</a:t>
            </a:r>
            <a:endParaRPr lang="en-US" i="1" dirty="0"/>
          </a:p>
        </p:txBody>
      </p:sp>
      <p:sp>
        <p:nvSpPr>
          <p:cNvPr id="3" name="Title 2"/>
          <p:cNvSpPr>
            <a:spLocks noGrp="1"/>
          </p:cNvSpPr>
          <p:nvPr>
            <p:ph type="title"/>
          </p:nvPr>
        </p:nvSpPr>
        <p:spPr/>
        <p:txBody>
          <a:bodyPr/>
          <a:lstStyle/>
          <a:p>
            <a:r>
              <a:rPr lang="en-US" dirty="0" smtClean="0"/>
              <a:t>Domestic Policy</a:t>
            </a:r>
            <a:endParaRPr lang="en-US" dirty="0"/>
          </a:p>
        </p:txBody>
      </p:sp>
      <p:pic>
        <p:nvPicPr>
          <p:cNvPr id="4" name="Picture 3" descr="Industrial air pollution is a major problem for cities along the Texas Gulf Coast. Factories and power plants must report to the TCEQ how they track emissions and the equipment used to control the release of pollutants./photo by the Texas Department of Transportation."/>
          <p:cNvPicPr/>
          <p:nvPr/>
        </p:nvPicPr>
        <p:blipFill>
          <a:blip r:embed="rId2" cstate="print"/>
          <a:srcRect/>
          <a:stretch>
            <a:fillRect/>
          </a:stretch>
        </p:blipFill>
        <p:spPr bwMode="auto">
          <a:xfrm>
            <a:off x="4038600" y="4191000"/>
            <a:ext cx="2667000" cy="236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Henry Kissinger – National Security Advisor</a:t>
            </a:r>
          </a:p>
          <a:p>
            <a:r>
              <a:rPr lang="en-US" dirty="0" smtClean="0"/>
              <a:t>Wanted to “manage” the Cold War not win it.</a:t>
            </a:r>
          </a:p>
          <a:p>
            <a:r>
              <a:rPr lang="en-US" dirty="0" smtClean="0"/>
              <a:t>“Détente” – Relaxation of tension</a:t>
            </a:r>
          </a:p>
          <a:p>
            <a:pPr lvl="1"/>
            <a:r>
              <a:rPr lang="en-US" dirty="0" smtClean="0"/>
              <a:t>Recognition for China</a:t>
            </a:r>
          </a:p>
          <a:p>
            <a:pPr lvl="1"/>
            <a:r>
              <a:rPr lang="en-US" dirty="0" smtClean="0"/>
              <a:t>Meant cooperation with the Soviet Union</a:t>
            </a:r>
          </a:p>
          <a:p>
            <a:r>
              <a:rPr lang="en-US" dirty="0" smtClean="0"/>
              <a:t>SALT – Strategic Arms Limitation Talks</a:t>
            </a:r>
            <a:endParaRPr lang="en-US" dirty="0"/>
          </a:p>
        </p:txBody>
      </p:sp>
      <p:sp>
        <p:nvSpPr>
          <p:cNvPr id="3" name="Title 2"/>
          <p:cNvSpPr>
            <a:spLocks noGrp="1"/>
          </p:cNvSpPr>
          <p:nvPr>
            <p:ph type="title"/>
          </p:nvPr>
        </p:nvSpPr>
        <p:spPr/>
        <p:txBody>
          <a:bodyPr/>
          <a:lstStyle/>
          <a:p>
            <a:r>
              <a:rPr lang="en-US" dirty="0" smtClean="0"/>
              <a:t>Foreign Policy</a:t>
            </a:r>
            <a:endParaRPr lang="en-US" dirty="0"/>
          </a:p>
        </p:txBody>
      </p:sp>
      <p:pic>
        <p:nvPicPr>
          <p:cNvPr id="4" name="Picture 3" descr="Nike Missile site at Crile"/>
          <p:cNvPicPr/>
          <p:nvPr/>
        </p:nvPicPr>
        <p:blipFill>
          <a:blip r:embed="rId2" cstate="print"/>
          <a:srcRect/>
          <a:stretch>
            <a:fillRect/>
          </a:stretch>
        </p:blipFill>
        <p:spPr bwMode="auto">
          <a:xfrm>
            <a:off x="2362200" y="4267200"/>
            <a:ext cx="3810000" cy="2419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3 Part Plan</a:t>
            </a:r>
          </a:p>
          <a:p>
            <a:pPr lvl="1"/>
            <a:r>
              <a:rPr lang="en-US" dirty="0" smtClean="0"/>
              <a:t>Gradual withdrawal of troops</a:t>
            </a:r>
          </a:p>
          <a:p>
            <a:pPr lvl="1"/>
            <a:r>
              <a:rPr lang="en-US" dirty="0" smtClean="0"/>
              <a:t>Train South Vietnamese soldiers (</a:t>
            </a:r>
            <a:r>
              <a:rPr lang="en-US" dirty="0" err="1" smtClean="0"/>
              <a:t>Vietnamization</a:t>
            </a:r>
            <a:r>
              <a:rPr lang="en-US" dirty="0" smtClean="0"/>
              <a:t>)</a:t>
            </a:r>
          </a:p>
          <a:p>
            <a:pPr lvl="1"/>
            <a:r>
              <a:rPr lang="en-US" dirty="0" smtClean="0"/>
              <a:t>Intense Negotiations.</a:t>
            </a:r>
          </a:p>
          <a:p>
            <a:r>
              <a:rPr lang="en-US" dirty="0" smtClean="0"/>
              <a:t>American troops drop from 540,000 to 30,000</a:t>
            </a:r>
          </a:p>
          <a:p>
            <a:r>
              <a:rPr lang="en-US" dirty="0" smtClean="0"/>
              <a:t>Opposition to the war drops</a:t>
            </a:r>
          </a:p>
          <a:p>
            <a:r>
              <a:rPr lang="en-US" dirty="0" smtClean="0"/>
              <a:t>Expanded the war to Cambodia and opposition rises again.</a:t>
            </a:r>
            <a:endParaRPr lang="en-US" dirty="0"/>
          </a:p>
        </p:txBody>
      </p:sp>
      <p:sp>
        <p:nvSpPr>
          <p:cNvPr id="3" name="Title 2"/>
          <p:cNvSpPr>
            <a:spLocks noGrp="1"/>
          </p:cNvSpPr>
          <p:nvPr>
            <p:ph type="title"/>
          </p:nvPr>
        </p:nvSpPr>
        <p:spPr/>
        <p:txBody>
          <a:bodyPr/>
          <a:lstStyle/>
          <a:p>
            <a:r>
              <a:rPr lang="en-US" dirty="0" smtClean="0"/>
              <a:t>Ending the Vietnam War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talkingproud.us/ImagesMilitary/Blindbat/HMTMap.jpg"/>
          <p:cNvPicPr/>
          <p:nvPr/>
        </p:nvPicPr>
        <p:blipFill>
          <a:blip r:embed="rId2" cstate="print"/>
          <a:srcRect/>
          <a:stretch>
            <a:fillRect/>
          </a:stretch>
        </p:blipFill>
        <p:spPr bwMode="auto">
          <a:xfrm>
            <a:off x="2971800" y="381000"/>
            <a:ext cx="3810000" cy="5867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January 27, 1973</a:t>
            </a:r>
          </a:p>
          <a:p>
            <a:r>
              <a:rPr lang="en-US" dirty="0" smtClean="0"/>
              <a:t>All prisoners of war would be released</a:t>
            </a:r>
          </a:p>
          <a:p>
            <a:r>
              <a:rPr lang="en-US" dirty="0" smtClean="0"/>
              <a:t>US would remove all troops from South Vietnam</a:t>
            </a:r>
          </a:p>
          <a:p>
            <a:r>
              <a:rPr lang="en-US" dirty="0" smtClean="0"/>
              <a:t>South Vietnam would fall to the communists.</a:t>
            </a:r>
            <a:endParaRPr lang="en-US" dirty="0"/>
          </a:p>
        </p:txBody>
      </p:sp>
      <p:sp>
        <p:nvSpPr>
          <p:cNvPr id="2" name="Title 1"/>
          <p:cNvSpPr>
            <a:spLocks noGrp="1"/>
          </p:cNvSpPr>
          <p:nvPr>
            <p:ph type="title"/>
          </p:nvPr>
        </p:nvSpPr>
        <p:spPr/>
        <p:txBody>
          <a:bodyPr/>
          <a:lstStyle/>
          <a:p>
            <a:r>
              <a:rPr lang="en-US" dirty="0" smtClean="0"/>
              <a:t>Negotiations Lead to Truce</a:t>
            </a:r>
            <a:endParaRPr lang="en-US" dirty="0"/>
          </a:p>
        </p:txBody>
      </p:sp>
      <p:pic>
        <p:nvPicPr>
          <p:cNvPr id="4" name="Picture 3" descr="Fall of Saigon.jpg">
            <a:hlinkClick r:id="rId2"/>
          </p:cNvPr>
          <p:cNvPicPr/>
          <p:nvPr/>
        </p:nvPicPr>
        <p:blipFill>
          <a:blip r:embed="rId3" cstate="print"/>
          <a:srcRect/>
          <a:stretch>
            <a:fillRect/>
          </a:stretch>
        </p:blipFill>
        <p:spPr bwMode="auto">
          <a:xfrm>
            <a:off x="2743200" y="3810000"/>
            <a:ext cx="3581400" cy="2705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whoa.org/publications/books/rosmer/385lr.jpg"/>
          <p:cNvPicPr>
            <a:picLocks noGrp="1"/>
          </p:cNvPicPr>
          <p:nvPr>
            <p:ph idx="1"/>
          </p:nvPr>
        </p:nvPicPr>
        <p:blipFill>
          <a:blip r:embed="rId2" cstate="print"/>
          <a:srcRect/>
          <a:stretch>
            <a:fillRect/>
          </a:stretch>
        </p:blipFill>
        <p:spPr bwMode="auto">
          <a:xfrm>
            <a:off x="533400" y="1295400"/>
            <a:ext cx="2900005" cy="2971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Return of the POWs</a:t>
            </a:r>
            <a:endParaRPr lang="en-US" dirty="0"/>
          </a:p>
        </p:txBody>
      </p:sp>
      <p:pic>
        <p:nvPicPr>
          <p:cNvPr id="5" name="Picture 4" descr="http://www.whoa.org/publications/books/rosmer/387lr.jpg"/>
          <p:cNvPicPr/>
          <p:nvPr/>
        </p:nvPicPr>
        <p:blipFill>
          <a:blip r:embed="rId3" cstate="print"/>
          <a:srcRect/>
          <a:stretch>
            <a:fillRect/>
          </a:stretch>
        </p:blipFill>
        <p:spPr bwMode="auto">
          <a:xfrm>
            <a:off x="1447800" y="3810000"/>
            <a:ext cx="4572000" cy="2575560"/>
          </a:xfrm>
          <a:prstGeom prst="rect">
            <a:avLst/>
          </a:prstGeom>
          <a:noFill/>
          <a:ln w="9525">
            <a:noFill/>
            <a:miter lim="800000"/>
            <a:headEnd/>
            <a:tailEnd/>
          </a:ln>
        </p:spPr>
      </p:pic>
      <p:pic>
        <p:nvPicPr>
          <p:cNvPr id="6" name="Picture 5" descr="http://www.whoa.org/publications/books/rosmer/391lr.jpg"/>
          <p:cNvPicPr/>
          <p:nvPr/>
        </p:nvPicPr>
        <p:blipFill>
          <a:blip r:embed="rId4" cstate="print"/>
          <a:srcRect/>
          <a:stretch>
            <a:fillRect/>
          </a:stretch>
        </p:blipFill>
        <p:spPr bwMode="auto">
          <a:xfrm>
            <a:off x="3581400" y="1447800"/>
            <a:ext cx="3352800" cy="2400300"/>
          </a:xfrm>
          <a:prstGeom prst="rect">
            <a:avLst/>
          </a:prstGeom>
          <a:noFill/>
          <a:ln w="9525">
            <a:noFill/>
            <a:miter lim="800000"/>
            <a:headEnd/>
            <a:tailEnd/>
          </a:ln>
        </p:spPr>
      </p:pic>
      <p:pic>
        <p:nvPicPr>
          <p:cNvPr id="7" name="Picture 6" descr="http://www.whoa.org/publications/books/rosmer/393lr.jpg"/>
          <p:cNvPicPr/>
          <p:nvPr/>
        </p:nvPicPr>
        <p:blipFill>
          <a:blip r:embed="rId5" cstate="print"/>
          <a:srcRect/>
          <a:stretch>
            <a:fillRect/>
          </a:stretch>
        </p:blipFill>
        <p:spPr bwMode="auto">
          <a:xfrm>
            <a:off x="6019800" y="3581400"/>
            <a:ext cx="2819400" cy="2084087"/>
          </a:xfrm>
          <a:prstGeom prst="rect">
            <a:avLst/>
          </a:prstGeom>
          <a:noFill/>
          <a:ln w="9525">
            <a:noFill/>
            <a:miter lim="800000"/>
            <a:headEnd/>
            <a:tailEnd/>
          </a:ln>
        </p:spPr>
      </p:pic>
      <p:pic>
        <p:nvPicPr>
          <p:cNvPr id="30722" name="Picture 2" descr="C:\Documents and Settings\emeador\Local Settings\Temporary Internet Files\Content.IE5\JI4JLLI8\MMj03237740000[1].gif"/>
          <p:cNvPicPr>
            <a:picLocks noChangeAspect="1" noChangeArrowheads="1" noCrop="1"/>
          </p:cNvPicPr>
          <p:nvPr/>
        </p:nvPicPr>
        <p:blipFill>
          <a:blip r:embed="rId6" cstate="print"/>
          <a:srcRect/>
          <a:stretch>
            <a:fillRect/>
          </a:stretch>
        </p:blipFill>
        <p:spPr bwMode="auto">
          <a:xfrm>
            <a:off x="6477000" y="279688"/>
            <a:ext cx="2286000" cy="308263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1119</Words>
  <Application>Microsoft Office PowerPoint</Application>
  <PresentationFormat>On-screen Show (4:3)</PresentationFormat>
  <Paragraphs>177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31.  To a New Conservatism</vt:lpstr>
      <vt:lpstr>Election of 1968</vt:lpstr>
      <vt:lpstr>Nixon Pledged Unity</vt:lpstr>
      <vt:lpstr>Domestic Policy</vt:lpstr>
      <vt:lpstr>Foreign Policy</vt:lpstr>
      <vt:lpstr>Ending the Vietnam War</vt:lpstr>
      <vt:lpstr>Slide 7</vt:lpstr>
      <vt:lpstr>Negotiations Lead to Truce</vt:lpstr>
      <vt:lpstr>Return of the POWs</vt:lpstr>
      <vt:lpstr>The Character of Nixon</vt:lpstr>
      <vt:lpstr>Watergate Scandal</vt:lpstr>
      <vt:lpstr>Election of 1972</vt:lpstr>
      <vt:lpstr>Economy of Stagflation</vt:lpstr>
      <vt:lpstr>In His Quest for Privacy</vt:lpstr>
      <vt:lpstr>Resignation</vt:lpstr>
      <vt:lpstr>Significance</vt:lpstr>
      <vt:lpstr>Gerald Ford in the White House</vt:lpstr>
      <vt:lpstr>Administration</vt:lpstr>
      <vt:lpstr>In Asia</vt:lpstr>
      <vt:lpstr>Domestic Issues</vt:lpstr>
      <vt:lpstr>New Issues Surface</vt:lpstr>
      <vt:lpstr>Election of 1976</vt:lpstr>
      <vt:lpstr>Carter’s Foreign Policy</vt:lpstr>
      <vt:lpstr>The Cold War</vt:lpstr>
      <vt:lpstr>Domestic Policy</vt:lpstr>
      <vt:lpstr>Election of 1980</vt:lpstr>
      <vt:lpstr>Ronald Reagan</vt:lpstr>
      <vt:lpstr>Supply-Side Economics</vt:lpstr>
      <vt:lpstr>Domestic Agenda</vt:lpstr>
      <vt:lpstr>Foreign Policy</vt:lpstr>
      <vt:lpstr>Intervention in Central America and the Middle East</vt:lpstr>
      <vt:lpstr>Fall of Communism in Eastern Europe</vt:lpstr>
      <vt:lpstr>1.  Once in power, how did Nixon respond to LBJ’s Great Society programs?</vt:lpstr>
      <vt:lpstr>2.  What was the main economic problem which Nixon faced as president?</vt:lpstr>
      <vt:lpstr>3.  What was détente?</vt:lpstr>
      <vt:lpstr>4.  In the Watergate scandal, what was it that finally brought Nixon down?</vt:lpstr>
      <vt:lpstr>5.  What did Gerald Ford do in regards to Richard Nixon?</vt:lpstr>
    </vt:vector>
  </TitlesOfParts>
  <Company>DeSoto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  A Crisis in Confidence</dc:title>
  <dc:creator>emeador</dc:creator>
  <cp:lastModifiedBy>emeador</cp:lastModifiedBy>
  <cp:revision>45</cp:revision>
  <dcterms:created xsi:type="dcterms:W3CDTF">2009-05-06T12:43:11Z</dcterms:created>
  <dcterms:modified xsi:type="dcterms:W3CDTF">2010-04-27T19:11:31Z</dcterms:modified>
</cp:coreProperties>
</file>