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4" r:id="rId7"/>
    <p:sldId id="260"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680360-BDC1-4D6B-A7B3-A0537F865634}"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80360-BDC1-4D6B-A7B3-A0537F865634}"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80360-BDC1-4D6B-A7B3-A0537F865634}"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680360-BDC1-4D6B-A7B3-A0537F865634}"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80360-BDC1-4D6B-A7B3-A0537F865634}" type="datetimeFigureOut">
              <a:rPr lang="en-US" smtClean="0"/>
              <a:pPr/>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680360-BDC1-4D6B-A7B3-A0537F865634}"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680360-BDC1-4D6B-A7B3-A0537F865634}" type="datetimeFigureOut">
              <a:rPr lang="en-US" smtClean="0"/>
              <a:pPr/>
              <a:t>8/18/2011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680360-BDC1-4D6B-A7B3-A0537F865634}" type="datetimeFigureOut">
              <a:rPr lang="en-US" smtClean="0"/>
              <a:pPr/>
              <a:t>8/18/2011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80360-BDC1-4D6B-A7B3-A0537F865634}" type="datetimeFigureOut">
              <a:rPr lang="en-US" smtClean="0"/>
              <a:pPr/>
              <a:t>8/18/2011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80360-BDC1-4D6B-A7B3-A0537F865634}"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80360-BDC1-4D6B-A7B3-A0537F865634}" type="datetimeFigureOut">
              <a:rPr lang="en-US" smtClean="0"/>
              <a:pPr/>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C68B-74A5-44E5-B65A-CB95ED4ACD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80360-BDC1-4D6B-A7B3-A0537F865634}" type="datetimeFigureOut">
              <a:rPr lang="en-US" smtClean="0"/>
              <a:pPr/>
              <a:t>8/18/2011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3C68B-74A5-44E5-B65A-CB95ED4ACD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affiliates.allposters.com/link/redirect.asp?aid=954257&amp;item=140327"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1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1. Assertions </a:t>
            </a:r>
            <a:r>
              <a:rPr lang="en-US" dirty="0" smtClean="0"/>
              <a:t>and Proofs</a:t>
            </a:r>
            <a:endParaRPr lang="en-US" dirty="0"/>
          </a:p>
        </p:txBody>
      </p:sp>
      <p:sp>
        <p:nvSpPr>
          <p:cNvPr id="3" name="Subtitle 2"/>
          <p:cNvSpPr>
            <a:spLocks noGrp="1"/>
          </p:cNvSpPr>
          <p:nvPr>
            <p:ph type="subTitle" idx="1"/>
          </p:nvPr>
        </p:nvSpPr>
        <p:spPr/>
        <p:txBody>
          <a:bodyPr/>
          <a:lstStyle/>
          <a:p>
            <a:r>
              <a:rPr lang="en-US" dirty="0" smtClean="0"/>
              <a:t>A Historical Essay is Much Like a Legal Brief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 Want Your Lawyer to:</a:t>
            </a:r>
            <a:endParaRPr lang="en-US" dirty="0"/>
          </a:p>
        </p:txBody>
      </p:sp>
      <p:sp>
        <p:nvSpPr>
          <p:cNvPr id="5" name="Content Placeholder 4"/>
          <p:cNvSpPr>
            <a:spLocks noGrp="1"/>
          </p:cNvSpPr>
          <p:nvPr>
            <p:ph sz="half" idx="1"/>
          </p:nvPr>
        </p:nvSpPr>
        <p:spPr/>
        <p:txBody>
          <a:bodyPr/>
          <a:lstStyle/>
          <a:p>
            <a:r>
              <a:rPr lang="en-US" dirty="0" smtClean="0"/>
              <a:t>Be prepared</a:t>
            </a:r>
          </a:p>
          <a:p>
            <a:r>
              <a:rPr lang="en-US" dirty="0" smtClean="0"/>
              <a:t>Argue his case without reservation</a:t>
            </a:r>
          </a:p>
          <a:p>
            <a:r>
              <a:rPr lang="en-US" dirty="0" smtClean="0"/>
              <a:t>Prove to a jury that you are innocent</a:t>
            </a:r>
          </a:p>
          <a:p>
            <a:r>
              <a:rPr lang="en-US" dirty="0" smtClean="0"/>
              <a:t>Use all the evidence that he can find</a:t>
            </a:r>
          </a:p>
          <a:p>
            <a:r>
              <a:rPr lang="en-US" dirty="0" smtClean="0"/>
              <a:t>Be perceived as 100% in favor of his case</a:t>
            </a:r>
            <a:endParaRPr lang="en-US" dirty="0"/>
          </a:p>
        </p:txBody>
      </p:sp>
      <p:pic>
        <p:nvPicPr>
          <p:cNvPr id="9" name="Content Placeholder 8" descr="John Adams, second U.S. President"/>
          <p:cNvPicPr>
            <a:picLocks noGrp="1"/>
          </p:cNvPicPr>
          <p:nvPr>
            <p:ph sz="half" idx="2"/>
          </p:nvPr>
        </p:nvPicPr>
        <p:blipFill>
          <a:blip r:embed="rId2" cstate="print"/>
          <a:srcRect/>
          <a:stretch>
            <a:fillRect/>
          </a:stretch>
        </p:blipFill>
        <p:spPr bwMode="auto">
          <a:xfrm>
            <a:off x="4495800" y="1524000"/>
            <a:ext cx="1943100" cy="2415381"/>
          </a:xfrm>
          <a:prstGeom prst="rect">
            <a:avLst/>
          </a:prstGeom>
          <a:noFill/>
          <a:ln w="9525">
            <a:noFill/>
            <a:miter lim="800000"/>
            <a:headEnd/>
            <a:tailEnd/>
          </a:ln>
        </p:spPr>
      </p:pic>
      <p:pic>
        <p:nvPicPr>
          <p:cNvPr id="10" name="Picture 9" descr="http://www.law.umkc.edu/faculty/projects/ftrials/scopes/SCOPE2.JPG"/>
          <p:cNvPicPr/>
          <p:nvPr/>
        </p:nvPicPr>
        <p:blipFill>
          <a:blip r:embed="rId3" cstate="print"/>
          <a:srcRect/>
          <a:stretch>
            <a:fillRect/>
          </a:stretch>
        </p:blipFill>
        <p:spPr bwMode="auto">
          <a:xfrm rot="1104040">
            <a:off x="6039774" y="4132783"/>
            <a:ext cx="2362200" cy="1957557"/>
          </a:xfrm>
          <a:prstGeom prst="rect">
            <a:avLst/>
          </a:prstGeom>
          <a:noFill/>
          <a:ln w="9525">
            <a:noFill/>
            <a:miter lim="800000"/>
            <a:headEnd/>
            <a:tailEnd/>
          </a:ln>
        </p:spPr>
      </p:pic>
      <p:pic>
        <p:nvPicPr>
          <p:cNvPr id="11" name="Picture 10" descr="http://graphics8.nytimes.com/images/2007/12/03/timestopics/topics_thurgoodmarshall_190.jpg"/>
          <p:cNvPicPr/>
          <p:nvPr/>
        </p:nvPicPr>
        <p:blipFill>
          <a:blip r:embed="rId4" cstate="print"/>
          <a:srcRect/>
          <a:stretch>
            <a:fillRect/>
          </a:stretch>
        </p:blipFill>
        <p:spPr bwMode="auto">
          <a:xfrm>
            <a:off x="6477000" y="1524000"/>
            <a:ext cx="1807845" cy="2286000"/>
          </a:xfrm>
          <a:prstGeom prst="rect">
            <a:avLst/>
          </a:prstGeom>
          <a:noFill/>
          <a:ln w="9525">
            <a:noFill/>
            <a:miter lim="800000"/>
            <a:headEnd/>
            <a:tailEnd/>
          </a:ln>
        </p:spPr>
      </p:pic>
      <p:pic>
        <p:nvPicPr>
          <p:cNvPr id="12" name="Picture 11" descr="Image of Aaron Burr"/>
          <p:cNvPicPr/>
          <p:nvPr/>
        </p:nvPicPr>
        <p:blipFill>
          <a:blip r:embed="rId5" cstate="print"/>
          <a:srcRect/>
          <a:stretch>
            <a:fillRect/>
          </a:stretch>
        </p:blipFill>
        <p:spPr bwMode="auto">
          <a:xfrm>
            <a:off x="4495800" y="4038600"/>
            <a:ext cx="1903095" cy="2328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Johnny say?</a:t>
            </a:r>
            <a:endParaRPr lang="en-US" dirty="0"/>
          </a:p>
        </p:txBody>
      </p:sp>
      <p:sp>
        <p:nvSpPr>
          <p:cNvPr id="4" name="Content Placeholder 3"/>
          <p:cNvSpPr>
            <a:spLocks noGrp="1"/>
          </p:cNvSpPr>
          <p:nvPr>
            <p:ph sz="half" idx="2"/>
          </p:nvPr>
        </p:nvSpPr>
        <p:spPr/>
        <p:txBody>
          <a:bodyPr>
            <a:normAutofit/>
          </a:bodyPr>
          <a:lstStyle/>
          <a:p>
            <a:r>
              <a:rPr lang="en-US" dirty="0" smtClean="0"/>
              <a:t>I think  the evidence proves that O.J. Simpson is innocent.</a:t>
            </a:r>
          </a:p>
          <a:p>
            <a:r>
              <a:rPr lang="en-US" dirty="0" smtClean="0"/>
              <a:t>In my opinion O.J. Simpson is innocent.</a:t>
            </a:r>
          </a:p>
          <a:p>
            <a:r>
              <a:rPr lang="en-US" dirty="0" smtClean="0"/>
              <a:t>O.J. Simpson might be innocent.</a:t>
            </a:r>
          </a:p>
          <a:p>
            <a:r>
              <a:rPr lang="en-US" dirty="0" smtClean="0"/>
              <a:t>O.J. Simpson is innocent of this crime</a:t>
            </a:r>
            <a:endParaRPr lang="en-US" dirty="0"/>
          </a:p>
        </p:txBody>
      </p:sp>
      <p:pic>
        <p:nvPicPr>
          <p:cNvPr id="5" name="Content Placeholder 6" descr="http://www.injusticebusters.com/index.htg/00004/cochran.jpg"/>
          <p:cNvPicPr>
            <a:picLocks noGrp="1"/>
          </p:cNvPicPr>
          <p:nvPr>
            <p:ph sz="half" idx="1"/>
          </p:nvPr>
        </p:nvPicPr>
        <p:blipFill>
          <a:blip r:embed="rId2" cstate="print"/>
          <a:srcRect/>
          <a:stretch>
            <a:fillRect/>
          </a:stretch>
        </p:blipFill>
        <p:spPr bwMode="auto">
          <a:xfrm>
            <a:off x="993028" y="1600200"/>
            <a:ext cx="296694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Positive Statement . . </a:t>
            </a:r>
            <a:endParaRPr lang="en-US" dirty="0"/>
          </a:p>
        </p:txBody>
      </p:sp>
      <p:sp>
        <p:nvSpPr>
          <p:cNvPr id="4" name="Content Placeholder 3"/>
          <p:cNvSpPr>
            <a:spLocks noGrp="1"/>
          </p:cNvSpPr>
          <p:nvPr>
            <p:ph sz="half" idx="2"/>
          </p:nvPr>
        </p:nvSpPr>
        <p:spPr/>
        <p:txBody>
          <a:bodyPr/>
          <a:lstStyle/>
          <a:p>
            <a:r>
              <a:rPr lang="en-US" dirty="0" smtClean="0"/>
              <a:t>Is an assertion</a:t>
            </a:r>
          </a:p>
          <a:p>
            <a:r>
              <a:rPr lang="en-US" dirty="0" smtClean="0"/>
              <a:t>You are taking a stand</a:t>
            </a:r>
          </a:p>
          <a:p>
            <a:r>
              <a:rPr lang="en-US" dirty="0" smtClean="0"/>
              <a:t>All thesis statements and historical essays must take a stand</a:t>
            </a:r>
          </a:p>
          <a:p>
            <a:r>
              <a:rPr lang="en-US" dirty="0" smtClean="0"/>
              <a:t>The stand that you take is irrelevant</a:t>
            </a:r>
          </a:p>
          <a:p>
            <a:r>
              <a:rPr lang="en-US" dirty="0" smtClean="0"/>
              <a:t>The proof or evidence is the important element</a:t>
            </a:r>
          </a:p>
          <a:p>
            <a:pPr>
              <a:buNone/>
            </a:pPr>
            <a:endParaRPr lang="en-US" dirty="0" smtClean="0"/>
          </a:p>
        </p:txBody>
      </p:sp>
      <p:pic>
        <p:nvPicPr>
          <p:cNvPr id="5" name="Content Placeholder 4" descr="You are guilty"/>
          <p:cNvPicPr>
            <a:picLocks noGrp="1"/>
          </p:cNvPicPr>
          <p:nvPr>
            <p:ph sz="half" idx="1"/>
          </p:nvPr>
        </p:nvPicPr>
        <p:blipFill>
          <a:blip r:embed="rId2" cstate="print"/>
          <a:srcRect/>
          <a:stretch>
            <a:fillRect/>
          </a:stretch>
        </p:blipFill>
        <p:spPr bwMode="auto">
          <a:xfrm>
            <a:off x="762000" y="1752600"/>
            <a:ext cx="37338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Good Lawyer </a:t>
            </a:r>
            <a:r>
              <a:rPr lang="en-US" dirty="0" smtClean="0"/>
              <a:t>Proves </a:t>
            </a:r>
            <a:r>
              <a:rPr lang="en-US" dirty="0" smtClean="0"/>
              <a:t>His Stand</a:t>
            </a:r>
            <a:endParaRPr lang="en-US" dirty="0"/>
          </a:p>
        </p:txBody>
      </p:sp>
      <p:sp>
        <p:nvSpPr>
          <p:cNvPr id="3" name="Content Placeholder 2"/>
          <p:cNvSpPr>
            <a:spLocks noGrp="1"/>
          </p:cNvSpPr>
          <p:nvPr>
            <p:ph sz="half" idx="1"/>
          </p:nvPr>
        </p:nvSpPr>
        <p:spPr/>
        <p:txBody>
          <a:bodyPr>
            <a:normAutofit/>
          </a:bodyPr>
          <a:lstStyle/>
          <a:p>
            <a:r>
              <a:rPr lang="en-US" dirty="0" smtClean="0"/>
              <a:t>With evidence</a:t>
            </a:r>
          </a:p>
          <a:p>
            <a:r>
              <a:rPr lang="en-US" dirty="0" smtClean="0"/>
              <a:t>Explanations of the evidence to support his stand</a:t>
            </a:r>
          </a:p>
          <a:p>
            <a:r>
              <a:rPr lang="en-US" dirty="0" smtClean="0"/>
              <a:t>Backed with research</a:t>
            </a:r>
          </a:p>
          <a:p>
            <a:r>
              <a:rPr lang="en-US" dirty="0" smtClean="0"/>
              <a:t>However,  “the preponderance of evidence” indicates ….</a:t>
            </a:r>
            <a:endParaRPr lang="en-US" dirty="0"/>
          </a:p>
        </p:txBody>
      </p:sp>
      <p:pic>
        <p:nvPicPr>
          <p:cNvPr id="5" name="Content Placeholder 4" descr="Lawyer; by Joaquín Moragues">
            <a:hlinkClick r:id="rId2" tgtFrame="_blank"/>
          </p:cNvPr>
          <p:cNvPicPr>
            <a:picLocks noGrp="1"/>
          </p:cNvPicPr>
          <p:nvPr>
            <p:ph sz="half" idx="2"/>
          </p:nvPr>
        </p:nvPicPr>
        <p:blipFill>
          <a:blip r:embed="rId3" cstate="print"/>
          <a:srcRect/>
          <a:stretch>
            <a:fillRect/>
          </a:stretch>
        </p:blipFill>
        <p:spPr bwMode="auto">
          <a:xfrm>
            <a:off x="5105400" y="1524000"/>
            <a:ext cx="3505200" cy="4495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Historical Essay</a:t>
            </a:r>
            <a:endParaRPr lang="en-US" dirty="0"/>
          </a:p>
        </p:txBody>
      </p:sp>
      <p:sp>
        <p:nvSpPr>
          <p:cNvPr id="3" name="Content Placeholder 2"/>
          <p:cNvSpPr>
            <a:spLocks noGrp="1"/>
          </p:cNvSpPr>
          <p:nvPr>
            <p:ph sz="half" idx="1"/>
          </p:nvPr>
        </p:nvSpPr>
        <p:spPr/>
        <p:txBody>
          <a:bodyPr/>
          <a:lstStyle/>
          <a:p>
            <a:r>
              <a:rPr lang="en-US" dirty="0" smtClean="0"/>
              <a:t>Is more like a debate</a:t>
            </a:r>
            <a:endParaRPr lang="en-US" dirty="0"/>
          </a:p>
        </p:txBody>
      </p:sp>
      <p:sp>
        <p:nvSpPr>
          <p:cNvPr id="4" name="Content Placeholder 3"/>
          <p:cNvSpPr>
            <a:spLocks noGrp="1"/>
          </p:cNvSpPr>
          <p:nvPr>
            <p:ph sz="half" idx="2"/>
          </p:nvPr>
        </p:nvSpPr>
        <p:spPr/>
        <p:txBody>
          <a:bodyPr/>
          <a:lstStyle/>
          <a:p>
            <a:r>
              <a:rPr lang="en-US" dirty="0" smtClean="0"/>
              <a:t>Or an argument</a:t>
            </a:r>
            <a:endParaRPr lang="en-US" dirty="0"/>
          </a:p>
        </p:txBody>
      </p:sp>
      <p:pic>
        <p:nvPicPr>
          <p:cNvPr id="3074" name="Picture 2" descr="C:\Documents and Settings\emeador\Local Settings\Temporary Internet Files\Content.IE5\YAWRRKLY\MM900174020[1].gif"/>
          <p:cNvPicPr>
            <a:picLocks noChangeAspect="1" noChangeArrowheads="1" noCrop="1"/>
          </p:cNvPicPr>
          <p:nvPr/>
        </p:nvPicPr>
        <p:blipFill>
          <a:blip r:embed="rId2" cstate="print"/>
          <a:srcRect/>
          <a:stretch>
            <a:fillRect/>
          </a:stretch>
        </p:blipFill>
        <p:spPr bwMode="auto">
          <a:xfrm>
            <a:off x="685800" y="2362200"/>
            <a:ext cx="2667000" cy="2885933"/>
          </a:xfrm>
          <a:prstGeom prst="rect">
            <a:avLst/>
          </a:prstGeom>
          <a:noFill/>
        </p:spPr>
      </p:pic>
      <p:pic>
        <p:nvPicPr>
          <p:cNvPr id="3075" name="Picture 3" descr="C:\Documents and Settings\emeador\Local Settings\Temporary Internet Files\Content.IE5\QQ0R9ZYW\MM900356747[1].gif"/>
          <p:cNvPicPr>
            <a:picLocks noChangeAspect="1" noChangeArrowheads="1" noCrop="1"/>
          </p:cNvPicPr>
          <p:nvPr/>
        </p:nvPicPr>
        <p:blipFill>
          <a:blip r:embed="rId3" cstate="print"/>
          <a:srcRect/>
          <a:stretch>
            <a:fillRect/>
          </a:stretch>
        </p:blipFill>
        <p:spPr bwMode="auto">
          <a:xfrm>
            <a:off x="4702548" y="2286000"/>
            <a:ext cx="3899648" cy="2286000"/>
          </a:xfrm>
          <a:prstGeom prst="rect">
            <a:avLst/>
          </a:prstGeom>
          <a:noFill/>
        </p:spPr>
      </p:pic>
      <p:sp>
        <p:nvSpPr>
          <p:cNvPr id="7" name="TextBox 6"/>
          <p:cNvSpPr txBox="1"/>
          <p:nvPr/>
        </p:nvSpPr>
        <p:spPr>
          <a:xfrm>
            <a:off x="3581400" y="5181600"/>
            <a:ext cx="5398657" cy="584775"/>
          </a:xfrm>
          <a:prstGeom prst="rect">
            <a:avLst/>
          </a:prstGeom>
          <a:noFill/>
        </p:spPr>
        <p:txBody>
          <a:bodyPr wrap="none" rtlCol="0">
            <a:spAutoFit/>
          </a:bodyPr>
          <a:lstStyle/>
          <a:p>
            <a:r>
              <a:rPr lang="en-US" sz="3200" dirty="0" smtClean="0"/>
              <a:t>Backed with proof of assertion!</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a:t>
            </a:r>
            <a:endParaRPr lang="en-US" dirty="0"/>
          </a:p>
        </p:txBody>
      </p:sp>
      <p:sp>
        <p:nvSpPr>
          <p:cNvPr id="6" name="Content Placeholder 5"/>
          <p:cNvSpPr>
            <a:spLocks noGrp="1"/>
          </p:cNvSpPr>
          <p:nvPr>
            <p:ph idx="1"/>
          </p:nvPr>
        </p:nvSpPr>
        <p:spPr/>
        <p:txBody>
          <a:bodyPr/>
          <a:lstStyle/>
          <a:p>
            <a:r>
              <a:rPr lang="en-US" dirty="0" smtClean="0"/>
              <a:t>Mr. McIver and Ms. Meador are excellent Advanced Placement history teachers.  Both of them have received certification through the AP Training Program.  They continue to attend training in order to stay current in the methodology of instruction.  As a result of their excellent efforts, </a:t>
            </a:r>
            <a:r>
              <a:rPr lang="en-US" dirty="0" smtClean="0"/>
              <a:t>a number of </a:t>
            </a:r>
            <a:r>
              <a:rPr lang="en-US" dirty="0" smtClean="0"/>
              <a:t>APUSH students passed the </a:t>
            </a:r>
            <a:r>
              <a:rPr lang="en-US" dirty="0" smtClean="0"/>
              <a:t>AP test </a:t>
            </a:r>
            <a:r>
              <a:rPr lang="en-US" dirty="0" smtClean="0"/>
              <a:t>last May.  They plan to increase that number in </a:t>
            </a:r>
            <a:r>
              <a:rPr lang="en-US" dirty="0" smtClean="0"/>
              <a:t>2012.</a:t>
            </a:r>
            <a:endParaRPr lang="en-US" dirty="0"/>
          </a:p>
        </p:txBody>
      </p:sp>
      <p:pic>
        <p:nvPicPr>
          <p:cNvPr id="1026" name="Picture 2" descr="C:\Documents and Settings\emeador\Local Settings\Temporary Internet Files\Content.IE5\TPP2VWD2\MM900046566[1].gif"/>
          <p:cNvPicPr>
            <a:picLocks noChangeAspect="1" noChangeArrowheads="1" noCrop="1"/>
          </p:cNvPicPr>
          <p:nvPr/>
        </p:nvPicPr>
        <p:blipFill>
          <a:blip r:embed="rId2" cstate="print"/>
          <a:srcRect/>
          <a:stretch>
            <a:fillRect/>
          </a:stretch>
        </p:blipFill>
        <p:spPr bwMode="auto">
          <a:xfrm>
            <a:off x="1981200" y="381000"/>
            <a:ext cx="1304572" cy="1228725"/>
          </a:xfrm>
          <a:prstGeom prst="rect">
            <a:avLst/>
          </a:prstGeom>
          <a:noFill/>
        </p:spPr>
      </p:pic>
      <p:pic>
        <p:nvPicPr>
          <p:cNvPr id="1027" name="Picture 3" descr="C:\Documents and Settings\emeador\Local Settings\Temporary Internet Files\Content.IE5\YAWRRKLY\MM900041010[1].gif"/>
          <p:cNvPicPr>
            <a:picLocks noChangeAspect="1" noChangeArrowheads="1" noCrop="1"/>
          </p:cNvPicPr>
          <p:nvPr/>
        </p:nvPicPr>
        <p:blipFill>
          <a:blip r:embed="rId3" cstate="print"/>
          <a:srcRect/>
          <a:stretch>
            <a:fillRect/>
          </a:stretch>
        </p:blipFill>
        <p:spPr bwMode="auto">
          <a:xfrm>
            <a:off x="5867400" y="304800"/>
            <a:ext cx="1171425" cy="12858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Are you a good student?</a:t>
            </a:r>
          </a:p>
          <a:p>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Assertion / 3 Proofs (explained)/ End</a:t>
            </a:r>
          </a:p>
        </p:txBody>
      </p:sp>
      <p:pic>
        <p:nvPicPr>
          <p:cNvPr id="2050" name="Picture 2" descr="C:\Documents and Settings\emeador\Local Settings\Temporary Internet Files\Content.IE5\YAWRRKLY\MM900178207[1].gif"/>
          <p:cNvPicPr>
            <a:picLocks noChangeAspect="1" noChangeArrowheads="1" noCrop="1"/>
          </p:cNvPicPr>
          <p:nvPr/>
        </p:nvPicPr>
        <p:blipFill>
          <a:blip r:embed="rId2" cstate="print"/>
          <a:srcRect/>
          <a:stretch>
            <a:fillRect/>
          </a:stretch>
        </p:blipFill>
        <p:spPr bwMode="auto">
          <a:xfrm>
            <a:off x="2133600" y="2114550"/>
            <a:ext cx="2438400" cy="2438400"/>
          </a:xfrm>
          <a:prstGeom prst="rect">
            <a:avLst/>
          </a:prstGeom>
          <a:noFill/>
        </p:spPr>
      </p:pic>
      <p:pic>
        <p:nvPicPr>
          <p:cNvPr id="2051" name="Picture 3" descr="C:\Documents and Settings\emeador\Local Settings\Temporary Internet Files\Content.IE5\TPP2VWD2\MM900178222[1].gif"/>
          <p:cNvPicPr>
            <a:picLocks noChangeAspect="1" noChangeArrowheads="1" noCrop="1"/>
          </p:cNvPicPr>
          <p:nvPr/>
        </p:nvPicPr>
        <p:blipFill>
          <a:blip r:embed="rId3" cstate="print"/>
          <a:srcRect/>
          <a:stretch>
            <a:fillRect/>
          </a:stretch>
        </p:blipFill>
        <p:spPr bwMode="auto">
          <a:xfrm>
            <a:off x="3657600" y="2362200"/>
            <a:ext cx="2133600" cy="2133600"/>
          </a:xfrm>
          <a:prstGeom prst="rect">
            <a:avLst/>
          </a:prstGeom>
          <a:noFill/>
        </p:spPr>
      </p:pic>
      <p:pic>
        <p:nvPicPr>
          <p:cNvPr id="2053" name="Picture 5" descr="C:\Documents and Settings\emeador\Local Settings\Temporary Internet Files\Content.IE5\QQ0R9ZYW\MM900178211[1].gif"/>
          <p:cNvPicPr>
            <a:picLocks noChangeAspect="1" noChangeArrowheads="1" noCrop="1"/>
          </p:cNvPicPr>
          <p:nvPr/>
        </p:nvPicPr>
        <p:blipFill>
          <a:blip r:embed="rId4" cstate="print"/>
          <a:srcRect/>
          <a:stretch>
            <a:fillRect/>
          </a:stretch>
        </p:blipFill>
        <p:spPr bwMode="auto">
          <a:xfrm>
            <a:off x="5257800" y="2514600"/>
            <a:ext cx="1905000" cy="1905000"/>
          </a:xfrm>
          <a:prstGeom prst="rect">
            <a:avLst/>
          </a:prstGeom>
          <a:noFill/>
        </p:spPr>
      </p:pic>
      <p:pic>
        <p:nvPicPr>
          <p:cNvPr id="8" name="Picture 4" descr="C:\Documents and Settings\emeador\Local Settings\Temporary Internet Files\Content.IE5\4YNA0NEL\MM900178299[1].gif"/>
          <p:cNvPicPr>
            <a:picLocks noChangeAspect="1" noChangeArrowheads="1" noCrop="1"/>
          </p:cNvPicPr>
          <p:nvPr/>
        </p:nvPicPr>
        <p:blipFill>
          <a:blip r:embed="rId5" cstate="print"/>
          <a:srcRect/>
          <a:stretch>
            <a:fillRect/>
          </a:stretch>
        </p:blipFill>
        <p:spPr bwMode="auto">
          <a:xfrm>
            <a:off x="5029200" y="2286000"/>
            <a:ext cx="666750" cy="6667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 Short Response</a:t>
            </a:r>
            <a:br>
              <a:rPr lang="en-US" dirty="0" smtClean="0"/>
            </a:br>
            <a:r>
              <a:rPr lang="en-US" sz="3100" dirty="0" smtClean="0"/>
              <a:t>Choose one of the following and respond</a:t>
            </a:r>
            <a:endParaRPr lang="en-US" sz="3100" dirty="0"/>
          </a:p>
        </p:txBody>
      </p:sp>
      <p:sp>
        <p:nvSpPr>
          <p:cNvPr id="3" name="Content Placeholder 2"/>
          <p:cNvSpPr>
            <a:spLocks noGrp="1"/>
          </p:cNvSpPr>
          <p:nvPr>
            <p:ph idx="1"/>
          </p:nvPr>
        </p:nvSpPr>
        <p:spPr/>
        <p:txBody>
          <a:bodyPr/>
          <a:lstStyle/>
          <a:p>
            <a:r>
              <a:rPr lang="en-US" dirty="0" smtClean="0"/>
              <a:t>Taxes should be raised on individuals in order for the country to get out of debt.</a:t>
            </a:r>
            <a:endParaRPr lang="en-US" dirty="0" smtClean="0"/>
          </a:p>
          <a:p>
            <a:r>
              <a:rPr lang="en-US" dirty="0" smtClean="0"/>
              <a:t>British Petroleum should or should not be punished as a result of the Gulf Oil Spill in 2010</a:t>
            </a:r>
          </a:p>
          <a:p>
            <a:r>
              <a:rPr lang="en-US" dirty="0" smtClean="0"/>
              <a:t>Hurricane Katrina did or did not affect the rest of the United States.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318</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1. Assertions and Proofs</vt:lpstr>
      <vt:lpstr>You Want Your Lawyer to:</vt:lpstr>
      <vt:lpstr>What should Johnny say?</vt:lpstr>
      <vt:lpstr>This Positive Statement . . </vt:lpstr>
      <vt:lpstr>A Good Lawyer Proves His Stand</vt:lpstr>
      <vt:lpstr>An Historical Essay</vt:lpstr>
      <vt:lpstr>Example</vt:lpstr>
      <vt:lpstr>Practice</vt:lpstr>
      <vt:lpstr>Writing a Short Response Choose one of the following and respond</vt:lpstr>
    </vt:vector>
  </TitlesOfParts>
  <Company>DeSoto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Assertions and Proofs</dc:title>
  <dc:creator>DeSoto ISD</dc:creator>
  <cp:lastModifiedBy>DeSoto ISD</cp:lastModifiedBy>
  <cp:revision>11</cp:revision>
  <dcterms:created xsi:type="dcterms:W3CDTF">2010-08-19T20:57:49Z</dcterms:created>
  <dcterms:modified xsi:type="dcterms:W3CDTF">2011-08-18T19:05:22Z</dcterms:modified>
</cp:coreProperties>
</file>