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63" r:id="rId4"/>
    <p:sldId id="264" r:id="rId5"/>
    <p:sldId id="265" r:id="rId6"/>
    <p:sldId id="261" r:id="rId7"/>
    <p:sldId id="266" r:id="rId8"/>
    <p:sldId id="267" r:id="rId9"/>
    <p:sldId id="260" r:id="rId10"/>
    <p:sldId id="259" r:id="rId11"/>
    <p:sldId id="262" r:id="rId12"/>
    <p:sldId id="271" r:id="rId13"/>
    <p:sldId id="283" r:id="rId14"/>
    <p:sldId id="269" r:id="rId15"/>
    <p:sldId id="270" r:id="rId16"/>
    <p:sldId id="268" r:id="rId17"/>
    <p:sldId id="272" r:id="rId18"/>
    <p:sldId id="273" r:id="rId19"/>
    <p:sldId id="279" r:id="rId20"/>
    <p:sldId id="275" r:id="rId21"/>
    <p:sldId id="274" r:id="rId22"/>
    <p:sldId id="277" r:id="rId23"/>
    <p:sldId id="276" r:id="rId24"/>
    <p:sldId id="278" r:id="rId25"/>
    <p:sldId id="280" r:id="rId26"/>
    <p:sldId id="281" r:id="rId27"/>
    <p:sldId id="282"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6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3D063C-12A1-49AE-B241-FD5203E16AD5}" type="datetimeFigureOut">
              <a:rPr lang="en-US" smtClean="0"/>
              <a:t>11/10/2013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989017-3566-4BC0-9A7D-709313C774D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0D19A77-51E8-4666-8EE6-6B9A70174683}" type="slidenum">
              <a:rPr lang="en-US" smtClean="0"/>
              <a:pPr/>
              <a:t>6</a:t>
            </a:fld>
            <a:endParaRPr 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Andrew was the poster boy for the self-made man.</a:t>
            </a:r>
          </a:p>
          <a:p>
            <a:pPr eaLnBrk="1" hangingPunct="1"/>
            <a:r>
              <a:rPr lang="en-US" smtClean="0"/>
              <a:t>Always white, never a woman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7CF5780-092E-4C48-8CA3-149A4DE558BC}" type="slidenum">
              <a:rPr lang="en-US" smtClean="0"/>
              <a:pPr/>
              <a:t>25</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This is the same issue as has been addressed before.  Is it constitutional for the national government to fund internal improvements that are within only one state.  The fact that Jackson’s political enemy (Election of 1824) is involved might have sweetened the fight.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B2EDC08-962E-45F0-8946-6BBC4DD58784}" type="slidenum">
              <a:rPr lang="en-US" smtClean="0"/>
              <a:pPr/>
              <a:t>26</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Biddle was the director of the Bank of the United States.  He was actually a very competent manager.  Yet, his image was one of great wealth and privilege.  The very things that Jackson and his supporters were opposed to.  The second bank was scheduled to be rechartered after Jackson’s term was over.  However, Biddle foolishly applied for a recharter early and the war was 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F7C024A-733D-4827-A308-3C4AE7AA3B26}" type="slidenum">
              <a:rPr lang="en-US" smtClean="0"/>
              <a:pPr/>
              <a:t>27</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In this Bank War cartoon, Jackson boxes Biddle as Webster and Clay urge Biddle on and Van Buren shouts instructions from Old Hickory's corner. The heavy-set woman holding a bottle of port (an upper class beverage) represents the national bank, bloated with privilege and wealth, while a plain American in frontier garb keeps watch over Jackson's bottle of whiskey, the drink of the masses.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FA78E70-AE34-4F64-98BA-3F51190643B3}" type="slidenum">
              <a:rPr lang="en-US" smtClean="0"/>
              <a:pPr/>
              <a:t>29</a:t>
            </a:fld>
            <a:endParaRPr 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Jackson pulls all the federal funds out of the Bank of the US after he vetoes the bill.  Deposits those funds in “pet” state banks.  Rapid inflation results with land prices skyrocketing.  The currency is no longer solid</a:t>
            </a:r>
          </a:p>
          <a:p>
            <a:pPr eaLnBrk="1" hangingPunct="1"/>
            <a:r>
              <a:rPr lang="en-US" smtClean="0"/>
              <a:t>Deals with this issue by issuing the presidential order called “Specie Circular”.  This states that federal land can only be purchased with god or silver….no paper money</a:t>
            </a:r>
          </a:p>
          <a:p>
            <a:pPr eaLnBrk="1" hangingPunct="1"/>
            <a:r>
              <a:rPr lang="en-US" smtClean="0"/>
              <a:t>Ends in the Panic of 1837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72AEC06-08E3-453F-85C3-54731151F070}" type="slidenum">
              <a:rPr lang="en-US" smtClean="0"/>
              <a:pPr/>
              <a:t>31</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A commentary on the depressed state of the American economy, particularly in New York, during the financial panic of 1837. Again, the blame is laid on the treasury policies of Andrew Jackson, whose hat, spectacles, and clay pipe with the word "Glory" appear in the sky overhead. Clay illustrates some of the effects of the depression in a fanciful street scene, with emphasis on the plight of the working class. A panorama of offices, rooming houses, and shops reflects the hard times. The Customs House, carrying a sign "All Bonds must be paid in Specie," is idle. In contrast, the Mechanics Bank next door, which displays a sign "No specie payments made here," is mobbed by frantic customers. Principal figures are (from left to right): a mother with infant (sprawled on a straw mat), an intoxicated Bowery tough, a militiaman (seated, smoking), a banker or landlord encountering a begging widow with child, a barefoot sailor, a driver or husbandman, a Scotch mason (seated on the ground), and a carpenter. These are in contrast to the prosperous attorney "Peter Pillage," who is collected by an elegant carriage at the far right. In the background are a river, Bridewell debtors prison, and an almshouse. A punctured balloon marked "Safety Fund" falls from the sky.</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6A60520-99C6-4D63-8CD6-A76D0F7E219C}" type="slidenum">
              <a:rPr lang="en-US" smtClean="0"/>
              <a:pPr/>
              <a:t>9</a:t>
            </a:fld>
            <a:endParaRPr 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Jackson is convinced that he lost the presidency due to a “corrupt bargain.”  He is never able to forgive Clay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08292A6-F076-4F34-85CD-30194677D3CC}" type="slidenum">
              <a:rPr lang="en-US" smtClean="0"/>
              <a:pPr/>
              <a:t>10</a:t>
            </a:fld>
            <a:endParaRPr 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Jackson viewed all of the issues as a waste of money and of time.  With the Tariff of Abominations the entire south erupts in dissatisfaction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81AA555-7832-4D21-9BB0-411290FD1AC1}" type="slidenum">
              <a:rPr lang="en-US" smtClean="0"/>
              <a:pPr/>
              <a:t>11</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Feelings are running very high against the new tariffs.  Jackson’s party resorts to perhaps the worst “mudslinging” in U.S. history.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13C9A34-7596-4008-8B44-BB4831FCDEA0}" type="slidenum">
              <a:rPr lang="en-US" smtClean="0"/>
              <a:pPr/>
              <a:t>14</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Chart explains the differences between the two parties.  Do you see any similarities in today’s major parties.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1C8970D-60E1-4A14-9CCD-007A849C7D64}" type="slidenum">
              <a:rPr lang="en-US" smtClean="0"/>
              <a:pPr/>
              <a:t>19</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Jackson was assertive in his action against the Native Americans.  He openly defied the Marshall Court and ordered the removal of Cherokees for the Southeast to the Oklahoma Territory.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A2C2641-63A6-4857-AE40-E217DEA830EC}" type="slidenum">
              <a:rPr lang="en-US" smtClean="0"/>
              <a:pPr/>
              <a:t>20</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The Trail of Tears becomes the topic of a great many stories and art pieces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2A57BB4-2A8E-4501-98CB-D4DE09724DE7}" type="slidenum">
              <a:rPr lang="en-US" smtClean="0"/>
              <a:pPr/>
              <a:t>22</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South Carolina leads the southern states in their opposition to the Tariffs of 1828.  John C. Calhoun is the leading spokesman and he declares that it is within the legal rights of the state to nullify an inappropriate law.  Jackson disagrees.  Even, though he is a southerner, he stands firm in the belief the the federal government is supreme.  As the debate goes on, the tariff is modified and lowered and the issue goes away again.</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8BCC5D1-A202-4E33-A410-1708F5FFD662}" type="slidenum">
              <a:rPr lang="en-US" smtClean="0"/>
              <a:pPr/>
              <a:t>24</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Jackson does not waste time in replacing all the individuals.  Martin Van Buren of New York was chosen to be the new vice president because he remained loyal to Jackson through this crisis.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4E62DF8-9E66-442C-824A-C60BA06785A5}" type="datetimeFigureOut">
              <a:rPr lang="en-US" smtClean="0"/>
              <a:t>11/10/2013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D540BF5-9E09-467D-AA79-04B1DC59894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E62DF8-9E66-442C-824A-C60BA06785A5}" type="datetimeFigureOut">
              <a:rPr lang="en-US" smtClean="0"/>
              <a:t>11/10/2013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540BF5-9E09-467D-AA79-04B1DC5989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4E62DF8-9E66-442C-824A-C60BA06785A5}" type="datetimeFigureOut">
              <a:rPr lang="en-US" smtClean="0"/>
              <a:t>11/10/2013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D540BF5-9E09-467D-AA79-04B1DC59894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6313AEE-3143-4494-8D9F-925E3C655E9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4086B860-C845-44BF-A9BD-FFB140B094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E62DF8-9E66-442C-824A-C60BA06785A5}" type="datetimeFigureOut">
              <a:rPr lang="en-US" smtClean="0"/>
              <a:t>11/10/2013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540BF5-9E09-467D-AA79-04B1DC5989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4E62DF8-9E66-442C-824A-C60BA06785A5}" type="datetimeFigureOut">
              <a:rPr lang="en-US" smtClean="0"/>
              <a:t>11/10/2013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D540BF5-9E09-467D-AA79-04B1DC59894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E62DF8-9E66-442C-824A-C60BA06785A5}" type="datetimeFigureOut">
              <a:rPr lang="en-US" smtClean="0"/>
              <a:t>11/10/2013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D540BF5-9E09-467D-AA79-04B1DC5989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4E62DF8-9E66-442C-824A-C60BA06785A5}" type="datetimeFigureOut">
              <a:rPr lang="en-US" smtClean="0"/>
              <a:t>11/10/2013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D540BF5-9E09-467D-AA79-04B1DC5989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4E62DF8-9E66-442C-824A-C60BA06785A5}" type="datetimeFigureOut">
              <a:rPr lang="en-US" smtClean="0"/>
              <a:t>11/10/2013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D540BF5-9E09-467D-AA79-04B1DC5989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4E62DF8-9E66-442C-824A-C60BA06785A5}" type="datetimeFigureOut">
              <a:rPr lang="en-US" smtClean="0"/>
              <a:t>11/10/2013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D540BF5-9E09-467D-AA79-04B1DC5989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E62DF8-9E66-442C-824A-C60BA06785A5}" type="datetimeFigureOut">
              <a:rPr lang="en-US" smtClean="0"/>
              <a:t>11/10/2013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D540BF5-9E09-467D-AA79-04B1DC5989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4E62DF8-9E66-442C-824A-C60BA06785A5}" type="datetimeFigureOut">
              <a:rPr lang="en-US" smtClean="0"/>
              <a:t>11/10/2013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D540BF5-9E09-467D-AA79-04B1DC598944}"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4E62DF8-9E66-442C-824A-C60BA06785A5}" type="datetimeFigureOut">
              <a:rPr lang="en-US" smtClean="0"/>
              <a:t>11/10/2013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D540BF5-9E09-467D-AA79-04B1DC5989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teachpol.tcnj.edu/amer_pol_hist/thumbnail129.html"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uthriestudios.com/Print-Shadow%20of%20the%20Owl.ht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loc.harpweek.com/LCPoliticalCartoons/IndexDisplayCartoonLarge.asp?SourceIndex=People&amp;IndexText=Jackson%2C+Andrew%2C+bank+war+and+fiscal+policies&amp;UniqueID=37&amp;Year=183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10.  Triumph of White Men’s Democracy </a:t>
            </a:r>
            <a:endParaRPr lang="en-US" dirty="0"/>
          </a:p>
        </p:txBody>
      </p:sp>
      <p:sp>
        <p:nvSpPr>
          <p:cNvPr id="3" name="Subtitle 2"/>
          <p:cNvSpPr>
            <a:spLocks noGrp="1"/>
          </p:cNvSpPr>
          <p:nvPr>
            <p:ph type="subTitle" idx="1"/>
          </p:nvPr>
        </p:nvSpPr>
        <p:spPr/>
        <p:txBody>
          <a:bodyPr>
            <a:normAutofit lnSpcReduction="10000"/>
          </a:bodyPr>
          <a:lstStyle/>
          <a:p>
            <a:r>
              <a:rPr lang="en-US" dirty="0" smtClean="0"/>
              <a:t>The Administrations of John Q. Adams</a:t>
            </a:r>
          </a:p>
          <a:p>
            <a:r>
              <a:rPr lang="en-US" dirty="0" smtClean="0"/>
              <a:t>Andrew Jackson</a:t>
            </a:r>
          </a:p>
          <a:p>
            <a:r>
              <a:rPr lang="en-US" dirty="0" smtClean="0"/>
              <a:t>Martin Van Buren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dirty="0" smtClean="0"/>
              <a:t>1824 -1828  John </a:t>
            </a:r>
            <a:r>
              <a:rPr lang="en-US" dirty="0" smtClean="0"/>
              <a:t>Quincy Adams Administration</a:t>
            </a:r>
          </a:p>
        </p:txBody>
      </p:sp>
      <p:sp>
        <p:nvSpPr>
          <p:cNvPr id="20483" name="Rectangle 3"/>
          <p:cNvSpPr>
            <a:spLocks noGrp="1" noChangeArrowheads="1"/>
          </p:cNvSpPr>
          <p:nvPr>
            <p:ph idx="1"/>
          </p:nvPr>
        </p:nvSpPr>
        <p:spPr/>
        <p:txBody>
          <a:bodyPr/>
          <a:lstStyle/>
          <a:p>
            <a:pPr eaLnBrk="1" hangingPunct="1"/>
            <a:r>
              <a:rPr lang="en-US" sz="2500" dirty="0" smtClean="0"/>
              <a:t>Internal improvements</a:t>
            </a:r>
          </a:p>
          <a:p>
            <a:pPr eaLnBrk="1" hangingPunct="1"/>
            <a:r>
              <a:rPr lang="en-US" sz="2500" dirty="0" smtClean="0"/>
              <a:t>Aid to manufacturing</a:t>
            </a:r>
          </a:p>
          <a:p>
            <a:pPr eaLnBrk="1" hangingPunct="1"/>
            <a:r>
              <a:rPr lang="en-US" sz="2500" dirty="0" smtClean="0"/>
              <a:t>National university</a:t>
            </a:r>
          </a:p>
          <a:p>
            <a:pPr eaLnBrk="1" hangingPunct="1"/>
            <a:r>
              <a:rPr lang="en-US" sz="2500" dirty="0" smtClean="0"/>
              <a:t>Astronomical observatory</a:t>
            </a:r>
          </a:p>
          <a:p>
            <a:pPr eaLnBrk="1" hangingPunct="1"/>
            <a:r>
              <a:rPr lang="en-US" sz="2500" dirty="0" smtClean="0"/>
              <a:t>Like his father, only served</a:t>
            </a:r>
          </a:p>
          <a:p>
            <a:pPr eaLnBrk="1" hangingPunct="1">
              <a:buNone/>
            </a:pPr>
            <a:r>
              <a:rPr lang="en-US" sz="2500" dirty="0" smtClean="0"/>
              <a:t> </a:t>
            </a:r>
            <a:r>
              <a:rPr lang="en-US" sz="2500" dirty="0" smtClean="0"/>
              <a:t>  one term.</a:t>
            </a:r>
          </a:p>
          <a:p>
            <a:pPr eaLnBrk="1" hangingPunct="1"/>
            <a:endParaRPr lang="en-US" sz="2500" dirty="0" smtClean="0"/>
          </a:p>
        </p:txBody>
      </p:sp>
      <p:pic>
        <p:nvPicPr>
          <p:cNvPr id="1026" name="Picture 2" descr="C:\Users\Elizabeth\AppData\Local\Microsoft\Windows\Temporary Internet Files\Content.IE5\0IO2DEIS\MC900151411[1].wmf"/>
          <p:cNvPicPr>
            <a:picLocks noChangeAspect="1" noChangeArrowheads="1"/>
          </p:cNvPicPr>
          <p:nvPr/>
        </p:nvPicPr>
        <p:blipFill>
          <a:blip r:embed="rId3" cstate="print"/>
          <a:srcRect/>
          <a:stretch>
            <a:fillRect/>
          </a:stretch>
        </p:blipFill>
        <p:spPr bwMode="auto">
          <a:xfrm>
            <a:off x="4724400" y="1752600"/>
            <a:ext cx="2719309" cy="37917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304800"/>
            <a:ext cx="7313612" cy="1143000"/>
          </a:xfrm>
        </p:spPr>
        <p:txBody>
          <a:bodyPr/>
          <a:lstStyle/>
          <a:p>
            <a:pPr eaLnBrk="1" hangingPunct="1"/>
            <a:r>
              <a:rPr lang="en-US" dirty="0" smtClean="0"/>
              <a:t>Revolution of 1828</a:t>
            </a:r>
          </a:p>
        </p:txBody>
      </p:sp>
      <p:sp>
        <p:nvSpPr>
          <p:cNvPr id="22531" name="Rectangle 3"/>
          <p:cNvSpPr>
            <a:spLocks noGrp="1" noChangeArrowheads="1"/>
          </p:cNvSpPr>
          <p:nvPr>
            <p:ph type="body" sz="half" idx="1"/>
          </p:nvPr>
        </p:nvSpPr>
        <p:spPr>
          <a:xfrm>
            <a:off x="685800" y="1828800"/>
            <a:ext cx="3963987" cy="4114800"/>
          </a:xfrm>
        </p:spPr>
        <p:txBody>
          <a:bodyPr/>
          <a:lstStyle/>
          <a:p>
            <a:pPr eaLnBrk="1" hangingPunct="1"/>
            <a:r>
              <a:rPr lang="en-US" sz="2500" dirty="0" smtClean="0"/>
              <a:t>Jackson runs against Adams in 1828.</a:t>
            </a:r>
          </a:p>
          <a:p>
            <a:pPr eaLnBrk="1" hangingPunct="1"/>
            <a:r>
              <a:rPr lang="en-US" sz="2500" dirty="0" smtClean="0"/>
              <a:t>Base with southern and western voters</a:t>
            </a:r>
          </a:p>
          <a:p>
            <a:pPr eaLnBrk="1" hangingPunct="1"/>
            <a:r>
              <a:rPr lang="en-US" sz="2500" dirty="0" smtClean="0"/>
              <a:t>Campaign is not “pretty”.</a:t>
            </a:r>
          </a:p>
          <a:p>
            <a:pPr eaLnBrk="1" hangingPunct="1"/>
            <a:r>
              <a:rPr lang="en-US" sz="2500" dirty="0" smtClean="0"/>
              <a:t>Worst in national </a:t>
            </a:r>
            <a:r>
              <a:rPr lang="en-US" sz="2500" dirty="0" smtClean="0"/>
              <a:t>history</a:t>
            </a:r>
          </a:p>
          <a:p>
            <a:pPr eaLnBrk="1" hangingPunct="1"/>
            <a:r>
              <a:rPr lang="en-US" sz="2500" dirty="0" smtClean="0"/>
              <a:t>Mudslinging involves wives</a:t>
            </a:r>
            <a:endParaRPr lang="en-US" sz="2500" dirty="0" smtClean="0"/>
          </a:p>
          <a:p>
            <a:pPr eaLnBrk="1" hangingPunct="1">
              <a:buFont typeface="Wingdings" pitchFamily="2" charset="2"/>
              <a:buNone/>
            </a:pPr>
            <a:endParaRPr lang="en-US" sz="2500" dirty="0" smtClean="0"/>
          </a:p>
        </p:txBody>
      </p:sp>
      <p:pic>
        <p:nvPicPr>
          <p:cNvPr id="22532" name="Picture 5" descr="MMj02968420000[1]"/>
          <p:cNvPicPr>
            <a:picLocks noGrp="1" noChangeAspect="1" noChangeArrowheads="1" noCrop="1"/>
          </p:cNvPicPr>
          <p:nvPr>
            <p:ph sz="half" idx="2"/>
          </p:nvPr>
        </p:nvPicPr>
        <p:blipFill>
          <a:blip r:embed="rId3" cstate="print"/>
          <a:srcRect/>
          <a:stretch>
            <a:fillRect/>
          </a:stretch>
        </p:blipFill>
        <p:spPr>
          <a:xfrm>
            <a:off x="4495800" y="1219200"/>
            <a:ext cx="3619500" cy="47244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normAutofit fontScale="90000"/>
          </a:bodyPr>
          <a:lstStyle/>
          <a:p>
            <a:r>
              <a:rPr lang="en-US" smtClean="0"/>
              <a:t>Birth of the Democratic Party</a:t>
            </a:r>
          </a:p>
        </p:txBody>
      </p:sp>
      <p:sp>
        <p:nvSpPr>
          <p:cNvPr id="23555" name="Content Placeholder 5"/>
          <p:cNvSpPr>
            <a:spLocks noGrp="1"/>
          </p:cNvSpPr>
          <p:nvPr>
            <p:ph idx="1"/>
          </p:nvPr>
        </p:nvSpPr>
        <p:spPr/>
        <p:txBody>
          <a:bodyPr/>
          <a:lstStyle/>
          <a:p>
            <a:r>
              <a:rPr lang="en-US" smtClean="0"/>
              <a:t>Supporters of Andrew Jackson</a:t>
            </a:r>
          </a:p>
          <a:p>
            <a:pPr lvl="1"/>
            <a:r>
              <a:rPr lang="en-US" smtClean="0"/>
              <a:t>Vice President John C. Calhoun (now a spokesman for states’ rights)</a:t>
            </a:r>
          </a:p>
          <a:p>
            <a:pPr lvl="1"/>
            <a:r>
              <a:rPr lang="en-US" smtClean="0"/>
              <a:t>Senator Martin Van Buren (supported by a New York political machine)</a:t>
            </a:r>
          </a:p>
          <a:p>
            <a:pPr lvl="1"/>
            <a:r>
              <a:rPr lang="en-US" smtClean="0"/>
              <a:t>Several newspaper editors</a:t>
            </a:r>
          </a:p>
          <a:p>
            <a:r>
              <a:rPr lang="en-US" smtClean="0"/>
              <a:t>Organized to oppose the “American System” of Henry Clay</a:t>
            </a:r>
          </a:p>
        </p:txBody>
      </p:sp>
      <p:pic>
        <p:nvPicPr>
          <p:cNvPr id="23556" name="Picture 2" descr="C:\Documents and Settings\emeador\Local Settings\Temporary Internet Files\Content.IE5\4XXZL2K7\MMAG00225_0000[1].gif"/>
          <p:cNvPicPr>
            <a:picLocks noChangeAspect="1" noChangeArrowheads="1" noCrop="1"/>
          </p:cNvPicPr>
          <p:nvPr/>
        </p:nvPicPr>
        <p:blipFill>
          <a:blip r:embed="rId2" cstate="print"/>
          <a:srcRect/>
          <a:stretch>
            <a:fillRect/>
          </a:stretch>
        </p:blipFill>
        <p:spPr bwMode="auto">
          <a:xfrm>
            <a:off x="7315200" y="609600"/>
            <a:ext cx="981075" cy="7810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Whig Party	</a:t>
            </a:r>
          </a:p>
        </p:txBody>
      </p:sp>
      <p:sp>
        <p:nvSpPr>
          <p:cNvPr id="37891" name="Text Placeholder 4"/>
          <p:cNvSpPr>
            <a:spLocks noGrp="1"/>
          </p:cNvSpPr>
          <p:nvPr>
            <p:ph sz="half" idx="1"/>
          </p:nvPr>
        </p:nvSpPr>
        <p:spPr/>
        <p:txBody>
          <a:bodyPr/>
          <a:lstStyle/>
          <a:p>
            <a:r>
              <a:rPr lang="en-US" sz="2500" smtClean="0"/>
              <a:t>Formed in opposition to Jackson’s stand on the Bank of the United States.</a:t>
            </a:r>
          </a:p>
          <a:p>
            <a:r>
              <a:rPr lang="en-US" sz="2500" smtClean="0"/>
              <a:t>Name came from American and English association with opposition to royal power.</a:t>
            </a:r>
          </a:p>
          <a:p>
            <a:endParaRPr lang="en-US" smtClean="0"/>
          </a:p>
        </p:txBody>
      </p:sp>
      <p:pic>
        <p:nvPicPr>
          <p:cNvPr id="37892" name="Content Placeholder 6" descr="http://www.socialstudiesforkids.com/graphics/whigparty.jpg"/>
          <p:cNvPicPr>
            <a:picLocks noGrp="1"/>
          </p:cNvPicPr>
          <p:nvPr>
            <p:ph sz="half" idx="2"/>
          </p:nvPr>
        </p:nvPicPr>
        <p:blipFill>
          <a:blip r:embed="rId2" cstate="print"/>
          <a:srcRect/>
          <a:stretch>
            <a:fillRect/>
          </a:stretch>
        </p:blipFill>
        <p:spPr>
          <a:xfrm>
            <a:off x="4114800" y="1752600"/>
            <a:ext cx="3581400" cy="339725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sz="3200" smtClean="0"/>
              <a:t>Democrats and Whigs in the Age of Jackson</a:t>
            </a:r>
          </a:p>
        </p:txBody>
      </p:sp>
      <p:sp>
        <p:nvSpPr>
          <p:cNvPr id="13315" name="Rectangle 5"/>
          <p:cNvSpPr>
            <a:spLocks noGrp="1" noChangeArrowheads="1"/>
          </p:cNvSpPr>
          <p:nvPr>
            <p:ph type="body" sz="half" idx="1"/>
          </p:nvPr>
        </p:nvSpPr>
        <p:spPr>
          <a:xfrm>
            <a:off x="304800" y="1752600"/>
            <a:ext cx="4035425" cy="4114800"/>
          </a:xfrm>
        </p:spPr>
        <p:txBody>
          <a:bodyPr/>
          <a:lstStyle/>
          <a:p>
            <a:pPr algn="ctr" eaLnBrk="1" hangingPunct="1">
              <a:lnSpc>
                <a:spcPct val="90000"/>
              </a:lnSpc>
              <a:buFont typeface="Wingdings" pitchFamily="2" charset="2"/>
              <a:buNone/>
            </a:pPr>
            <a:r>
              <a:rPr lang="en-US" sz="2100" dirty="0" smtClean="0"/>
              <a:t>Democrats</a:t>
            </a:r>
          </a:p>
          <a:p>
            <a:pPr eaLnBrk="1" hangingPunct="1">
              <a:lnSpc>
                <a:spcPct val="90000"/>
              </a:lnSpc>
            </a:pPr>
            <a:r>
              <a:rPr lang="en-US" sz="2100" dirty="0" smtClean="0"/>
              <a:t>Supported local rule, limited government, free trade, equal economic opportunity</a:t>
            </a:r>
          </a:p>
          <a:p>
            <a:pPr eaLnBrk="1" hangingPunct="1">
              <a:lnSpc>
                <a:spcPct val="90000"/>
              </a:lnSpc>
            </a:pPr>
            <a:r>
              <a:rPr lang="en-US" sz="2100" dirty="0" smtClean="0"/>
              <a:t>Opposed monopolies, national bank, high tariffs, high land prices.</a:t>
            </a:r>
          </a:p>
          <a:p>
            <a:pPr eaLnBrk="1" hangingPunct="1">
              <a:lnSpc>
                <a:spcPct val="90000"/>
              </a:lnSpc>
            </a:pPr>
            <a:r>
              <a:rPr lang="en-US" sz="2100" dirty="0" smtClean="0"/>
              <a:t>Base: Southerners, westerners, small farmers, urban workers</a:t>
            </a:r>
          </a:p>
          <a:p>
            <a:pPr eaLnBrk="1" hangingPunct="1">
              <a:lnSpc>
                <a:spcPct val="90000"/>
              </a:lnSpc>
              <a:buFont typeface="Wingdings" pitchFamily="2" charset="2"/>
              <a:buNone/>
            </a:pPr>
            <a:endParaRPr lang="en-US" sz="2100" dirty="0" smtClean="0"/>
          </a:p>
        </p:txBody>
      </p:sp>
      <p:sp>
        <p:nvSpPr>
          <p:cNvPr id="13316" name="Rectangle 6"/>
          <p:cNvSpPr>
            <a:spLocks noGrp="1" noChangeArrowheads="1"/>
          </p:cNvSpPr>
          <p:nvPr>
            <p:ph type="body" sz="half" idx="2"/>
          </p:nvPr>
        </p:nvSpPr>
        <p:spPr>
          <a:xfrm>
            <a:off x="4267200" y="1676400"/>
            <a:ext cx="3883025" cy="4114800"/>
          </a:xfrm>
        </p:spPr>
        <p:txBody>
          <a:bodyPr/>
          <a:lstStyle/>
          <a:p>
            <a:pPr algn="ctr" eaLnBrk="1" hangingPunct="1">
              <a:lnSpc>
                <a:spcPct val="90000"/>
              </a:lnSpc>
              <a:buFont typeface="Wingdings" pitchFamily="2" charset="2"/>
              <a:buNone/>
            </a:pPr>
            <a:r>
              <a:rPr lang="en-US" sz="2100" dirty="0" smtClean="0"/>
              <a:t>Whigs</a:t>
            </a:r>
          </a:p>
          <a:p>
            <a:pPr eaLnBrk="1" hangingPunct="1">
              <a:lnSpc>
                <a:spcPct val="90000"/>
              </a:lnSpc>
            </a:pPr>
            <a:r>
              <a:rPr lang="en-US" sz="2100" dirty="0" smtClean="0"/>
              <a:t>Supported Clay’s American System (National bank, Internal improvements, protective tariff</a:t>
            </a:r>
          </a:p>
          <a:p>
            <a:pPr eaLnBrk="1" hangingPunct="1">
              <a:lnSpc>
                <a:spcPct val="90000"/>
              </a:lnSpc>
            </a:pPr>
            <a:r>
              <a:rPr lang="en-US" sz="2100" dirty="0" smtClean="0"/>
              <a:t>Opposed immorality, vice, crime blamed on immigrants.</a:t>
            </a:r>
          </a:p>
          <a:p>
            <a:pPr eaLnBrk="1" hangingPunct="1">
              <a:lnSpc>
                <a:spcPct val="90000"/>
              </a:lnSpc>
            </a:pPr>
            <a:r>
              <a:rPr lang="en-US" sz="2100" dirty="0" smtClean="0"/>
              <a:t>Base:  New Englanders, mid-Atlantic, upper- mid west, Middle class urban professionals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Two Attitudes</a:t>
            </a:r>
          </a:p>
        </p:txBody>
      </p:sp>
      <p:sp>
        <p:nvSpPr>
          <p:cNvPr id="18435" name="Text Placeholder 4"/>
          <p:cNvSpPr>
            <a:spLocks noGrp="1"/>
          </p:cNvSpPr>
          <p:nvPr>
            <p:ph type="body" idx="1"/>
          </p:nvPr>
        </p:nvSpPr>
        <p:spPr>
          <a:xfrm>
            <a:off x="228600" y="5791200"/>
            <a:ext cx="3520440" cy="457200"/>
          </a:xfrm>
        </p:spPr>
        <p:txBody>
          <a:bodyPr/>
          <a:lstStyle/>
          <a:p>
            <a:r>
              <a:rPr lang="en-US" dirty="0" err="1" smtClean="0"/>
              <a:t>Jacksonian</a:t>
            </a:r>
            <a:r>
              <a:rPr lang="en-US" dirty="0" smtClean="0"/>
              <a:t> Democrats</a:t>
            </a:r>
          </a:p>
        </p:txBody>
      </p:sp>
      <p:sp>
        <p:nvSpPr>
          <p:cNvPr id="18437" name="Text Placeholder 6"/>
          <p:cNvSpPr>
            <a:spLocks noGrp="1"/>
          </p:cNvSpPr>
          <p:nvPr>
            <p:ph type="body" sz="half" idx="3"/>
          </p:nvPr>
        </p:nvSpPr>
        <p:spPr/>
        <p:txBody>
          <a:bodyPr/>
          <a:lstStyle/>
          <a:p>
            <a:r>
              <a:rPr lang="en-US" smtClean="0"/>
              <a:t>Federalist Conservatives</a:t>
            </a:r>
          </a:p>
        </p:txBody>
      </p:sp>
      <p:sp>
        <p:nvSpPr>
          <p:cNvPr id="18436" name="Content Placeholder 5"/>
          <p:cNvSpPr>
            <a:spLocks noGrp="1"/>
          </p:cNvSpPr>
          <p:nvPr>
            <p:ph sz="quarter" idx="2"/>
          </p:nvPr>
        </p:nvSpPr>
        <p:spPr/>
        <p:txBody>
          <a:bodyPr/>
          <a:lstStyle/>
          <a:p>
            <a:r>
              <a:rPr lang="en-US" dirty="0" smtClean="0"/>
              <a:t>The “money power” endangered the survival of republicanism</a:t>
            </a:r>
          </a:p>
        </p:txBody>
      </p:sp>
      <p:sp>
        <p:nvSpPr>
          <p:cNvPr id="18438" name="Content Placeholder 7"/>
          <p:cNvSpPr>
            <a:spLocks noGrp="1"/>
          </p:cNvSpPr>
          <p:nvPr>
            <p:ph sz="quarter" idx="4"/>
          </p:nvPr>
        </p:nvSpPr>
        <p:spPr/>
        <p:txBody>
          <a:bodyPr/>
          <a:lstStyle/>
          <a:p>
            <a:r>
              <a:rPr lang="en-US" smtClean="0"/>
              <a:t>“Rabble rousers” such as Andrew Jackson would manipulate the electorate in order to pass outlandish legislation.</a:t>
            </a:r>
          </a:p>
        </p:txBody>
      </p:sp>
      <p:pic>
        <p:nvPicPr>
          <p:cNvPr id="18439" name="Picture 8" descr="http://www.pbs.org/newshour/inauguration/images/jackson_inaug3.jpg"/>
          <p:cNvPicPr>
            <a:picLocks noChangeAspect="1" noChangeArrowheads="1"/>
          </p:cNvPicPr>
          <p:nvPr/>
        </p:nvPicPr>
        <p:blipFill>
          <a:blip r:embed="rId2" cstate="print"/>
          <a:srcRect/>
          <a:stretch>
            <a:fillRect/>
          </a:stretch>
        </p:blipFill>
        <p:spPr bwMode="auto">
          <a:xfrm>
            <a:off x="685800" y="3429000"/>
            <a:ext cx="2819400" cy="2209800"/>
          </a:xfrm>
          <a:prstGeom prst="rect">
            <a:avLst/>
          </a:prstGeom>
          <a:noFill/>
          <a:ln w="9525">
            <a:noFill/>
            <a:miter lim="800000"/>
            <a:headEnd/>
            <a:tailEnd/>
          </a:ln>
        </p:spPr>
      </p:pic>
      <p:pic>
        <p:nvPicPr>
          <p:cNvPr id="18440" name="Picture 9" descr="http://upload.wikimedia.org/wikipedia/commons/6/68/John_Quincy_Adams_1824.jpg"/>
          <p:cNvPicPr>
            <a:picLocks noChangeAspect="1" noChangeArrowheads="1"/>
          </p:cNvPicPr>
          <p:nvPr/>
        </p:nvPicPr>
        <p:blipFill>
          <a:blip r:embed="rId3" cstate="print"/>
          <a:srcRect/>
          <a:stretch>
            <a:fillRect/>
          </a:stretch>
        </p:blipFill>
        <p:spPr bwMode="auto">
          <a:xfrm>
            <a:off x="5181600" y="3962400"/>
            <a:ext cx="1447800" cy="18573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13612" cy="1143000"/>
          </a:xfrm>
        </p:spPr>
        <p:txBody>
          <a:bodyPr/>
          <a:lstStyle/>
          <a:p>
            <a:r>
              <a:rPr lang="en-US" dirty="0" smtClean="0"/>
              <a:t>Jackson wins!</a:t>
            </a:r>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8" descr="Andrew Jackson's Inaugural, 1828.">
            <a:hlinkClick r:id="rId2"/>
          </p:cNvPr>
          <p:cNvPicPr>
            <a:picLocks noChangeAspect="1" noChangeArrowheads="1"/>
          </p:cNvPicPr>
          <p:nvPr/>
        </p:nvPicPr>
        <p:blipFill>
          <a:blip r:embed="rId3" cstate="print"/>
          <a:srcRect/>
          <a:stretch>
            <a:fillRect/>
          </a:stretch>
        </p:blipFill>
        <p:spPr>
          <a:xfrm>
            <a:off x="457200" y="1524000"/>
            <a:ext cx="7523497" cy="48863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New President</a:t>
            </a:r>
          </a:p>
        </p:txBody>
      </p:sp>
      <p:sp>
        <p:nvSpPr>
          <p:cNvPr id="25603" name="Content Placeholder 3"/>
          <p:cNvSpPr>
            <a:spLocks noGrp="1"/>
          </p:cNvSpPr>
          <p:nvPr>
            <p:ph sz="half" idx="1"/>
          </p:nvPr>
        </p:nvSpPr>
        <p:spPr>
          <a:xfrm>
            <a:off x="533400" y="1828800"/>
            <a:ext cx="3887787" cy="4114800"/>
          </a:xfrm>
        </p:spPr>
        <p:txBody>
          <a:bodyPr/>
          <a:lstStyle/>
          <a:p>
            <a:r>
              <a:rPr lang="en-US" dirty="0" smtClean="0"/>
              <a:t>Unclear on</a:t>
            </a:r>
          </a:p>
          <a:p>
            <a:pPr lvl="1"/>
            <a:r>
              <a:rPr lang="en-US" dirty="0" smtClean="0"/>
              <a:t>Internal improvements</a:t>
            </a:r>
          </a:p>
          <a:p>
            <a:pPr lvl="1"/>
            <a:r>
              <a:rPr lang="en-US" dirty="0" smtClean="0"/>
              <a:t>Banks</a:t>
            </a:r>
          </a:p>
          <a:p>
            <a:pPr lvl="1"/>
            <a:r>
              <a:rPr lang="en-US" dirty="0" smtClean="0"/>
              <a:t>Tariffs</a:t>
            </a:r>
          </a:p>
          <a:p>
            <a:r>
              <a:rPr lang="en-US" dirty="0" smtClean="0"/>
              <a:t>Very clear on the removal of Indians from Gulf Coast States</a:t>
            </a:r>
          </a:p>
        </p:txBody>
      </p:sp>
      <p:pic>
        <p:nvPicPr>
          <p:cNvPr id="25604" name="Content Placeholder 5" descr="indianremovalact.jpg"/>
          <p:cNvPicPr>
            <a:picLocks noGrp="1"/>
          </p:cNvPicPr>
          <p:nvPr>
            <p:ph sz="half" idx="2"/>
          </p:nvPr>
        </p:nvPicPr>
        <p:blipFill>
          <a:blip r:embed="rId2" cstate="print"/>
          <a:srcRect/>
          <a:stretch>
            <a:fillRect/>
          </a:stretch>
        </p:blipFill>
        <p:spPr>
          <a:xfrm>
            <a:off x="4724400" y="2057400"/>
            <a:ext cx="3352800" cy="3505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Old Hickory</a:t>
            </a:r>
          </a:p>
        </p:txBody>
      </p:sp>
      <p:sp>
        <p:nvSpPr>
          <p:cNvPr id="26627" name="Content Placeholder 2"/>
          <p:cNvSpPr>
            <a:spLocks noGrp="1"/>
          </p:cNvSpPr>
          <p:nvPr>
            <p:ph sz="half" idx="1"/>
          </p:nvPr>
        </p:nvSpPr>
        <p:spPr>
          <a:xfrm>
            <a:off x="533400" y="1752600"/>
            <a:ext cx="4114800" cy="4114800"/>
          </a:xfrm>
        </p:spPr>
        <p:txBody>
          <a:bodyPr>
            <a:normAutofit lnSpcReduction="10000"/>
          </a:bodyPr>
          <a:lstStyle/>
          <a:p>
            <a:r>
              <a:rPr lang="en-US" dirty="0" smtClean="0"/>
              <a:t>One of the most powerful of all presidents</a:t>
            </a:r>
          </a:p>
          <a:p>
            <a:r>
              <a:rPr lang="en-US" dirty="0" smtClean="0"/>
              <a:t>Strong willed</a:t>
            </a:r>
          </a:p>
          <a:p>
            <a:r>
              <a:rPr lang="en-US" dirty="0" smtClean="0"/>
              <a:t>Intolerant of opposition</a:t>
            </a:r>
          </a:p>
          <a:p>
            <a:r>
              <a:rPr lang="en-US" dirty="0" smtClean="0"/>
              <a:t>Never forgave an perceived injustice</a:t>
            </a:r>
          </a:p>
          <a:p>
            <a:r>
              <a:rPr lang="en-US" dirty="0" smtClean="0"/>
              <a:t>Often violent</a:t>
            </a:r>
          </a:p>
          <a:p>
            <a:endParaRPr lang="en-US" dirty="0" smtClean="0"/>
          </a:p>
        </p:txBody>
      </p:sp>
      <p:pic>
        <p:nvPicPr>
          <p:cNvPr id="26628" name="Content Placeholder 4" descr="http://www.workingmannews.com/sitebuilder/images/Andrew_Jackson_1_-252x375.jpg"/>
          <p:cNvPicPr>
            <a:picLocks noGrp="1"/>
          </p:cNvPicPr>
          <p:nvPr>
            <p:ph sz="half" idx="2"/>
          </p:nvPr>
        </p:nvPicPr>
        <p:blipFill>
          <a:blip r:embed="rId2" cstate="print"/>
          <a:srcRect/>
          <a:stretch>
            <a:fillRect/>
          </a:stretch>
        </p:blipFill>
        <p:spPr>
          <a:xfrm>
            <a:off x="4343400" y="1371600"/>
            <a:ext cx="3124200" cy="43434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smtClean="0"/>
              <a:t>First Major Decision:</a:t>
            </a:r>
            <a:br>
              <a:rPr lang="en-US" smtClean="0"/>
            </a:br>
            <a:r>
              <a:rPr lang="en-US" smtClean="0"/>
              <a:t>Indian Removal Act (1830)</a:t>
            </a:r>
          </a:p>
        </p:txBody>
      </p:sp>
      <p:sp>
        <p:nvSpPr>
          <p:cNvPr id="30723" name="Rectangle 3"/>
          <p:cNvSpPr>
            <a:spLocks noGrp="1" noChangeArrowheads="1"/>
          </p:cNvSpPr>
          <p:nvPr>
            <p:ph type="body" idx="1"/>
          </p:nvPr>
        </p:nvSpPr>
        <p:spPr/>
        <p:txBody>
          <a:bodyPr/>
          <a:lstStyle/>
          <a:p>
            <a:pPr eaLnBrk="1" hangingPunct="1"/>
            <a:r>
              <a:rPr lang="en-US" sz="2600" smtClean="0"/>
              <a:t>Sympathized with citizens who want Indian land.</a:t>
            </a:r>
          </a:p>
          <a:p>
            <a:pPr eaLnBrk="1" hangingPunct="1"/>
            <a:r>
              <a:rPr lang="en-US" sz="2600" smtClean="0"/>
              <a:t>Ignored Supreme Court decision in favor of Indians (Worcester v. Georgia)</a:t>
            </a:r>
          </a:p>
          <a:p>
            <a:pPr eaLnBrk="1" hangingPunct="1"/>
            <a:r>
              <a:rPr lang="en-US" sz="2600" smtClean="0"/>
              <a:t>Wanted to settle all west of Mississippi</a:t>
            </a:r>
          </a:p>
          <a:p>
            <a:pPr eaLnBrk="1" hangingPunct="1"/>
            <a:r>
              <a:rPr lang="en-US" sz="2600" smtClean="0"/>
              <a:t>By 1835 most had moved</a:t>
            </a:r>
          </a:p>
          <a:p>
            <a:pPr eaLnBrk="1" hangingPunct="1"/>
            <a:r>
              <a:rPr lang="en-US" sz="2600" smtClean="0"/>
              <a:t>Bureau of Indian Affairs set up</a:t>
            </a:r>
          </a:p>
          <a:p>
            <a:pPr eaLnBrk="1" hangingPunct="1"/>
            <a:r>
              <a:rPr lang="en-US" sz="2600" smtClean="0"/>
              <a:t>Trail of Tears</a:t>
            </a:r>
          </a:p>
          <a:p>
            <a:pPr eaLnBrk="1" hangingPunct="1">
              <a:buFont typeface="Wingdings" pitchFamily="2" charset="2"/>
              <a:buNone/>
            </a:pPr>
            <a:endParaRPr lang="en-US" smtClean="0"/>
          </a:p>
        </p:txBody>
      </p:sp>
      <p:pic>
        <p:nvPicPr>
          <p:cNvPr id="4" name="Picture 5" descr="map of trail of tears"/>
          <p:cNvPicPr>
            <a:picLocks noChangeAspect="1" noChangeArrowheads="1"/>
          </p:cNvPicPr>
          <p:nvPr/>
        </p:nvPicPr>
        <p:blipFill>
          <a:blip r:embed="rId3" cstate="print"/>
          <a:srcRect/>
          <a:stretch>
            <a:fillRect/>
          </a:stretch>
        </p:blipFill>
        <p:spPr bwMode="auto">
          <a:xfrm>
            <a:off x="5410200" y="4267200"/>
            <a:ext cx="2667000" cy="2167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 of the Union</a:t>
            </a:r>
            <a:endParaRPr lang="en-US" dirty="0"/>
          </a:p>
        </p:txBody>
      </p:sp>
      <p:sp>
        <p:nvSpPr>
          <p:cNvPr id="3" name="Content Placeholder 2"/>
          <p:cNvSpPr>
            <a:spLocks noGrp="1"/>
          </p:cNvSpPr>
          <p:nvPr>
            <p:ph idx="1"/>
          </p:nvPr>
        </p:nvSpPr>
        <p:spPr/>
        <p:txBody>
          <a:bodyPr/>
          <a:lstStyle/>
          <a:p>
            <a:r>
              <a:rPr lang="en-US" dirty="0" smtClean="0"/>
              <a:t>A new production system developed in textile mills such as those that existed in Lowell, moves across the country.</a:t>
            </a:r>
          </a:p>
          <a:p>
            <a:r>
              <a:rPr lang="en-US" dirty="0" smtClean="0"/>
              <a:t>The Monroe Doctrine of James Monroe proclaimed that the Western Hemisphere was off-limits to European intrusion.</a:t>
            </a:r>
          </a:p>
          <a:p>
            <a:r>
              <a:rPr lang="en-US" dirty="0" smtClean="0"/>
              <a:t>Missouri Compromise had temporarily halted an explosion over slavery.</a:t>
            </a:r>
          </a:p>
          <a:p>
            <a:r>
              <a:rPr lang="en-US" dirty="0" smtClean="0"/>
              <a:t>The Second Great Awakening was about to lead to the birth of various reform groups.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5" descr="Cherokee Trail Of Tears,trail of tears,owl,cherokee">
            <a:hlinkClick r:id="rId3"/>
          </p:cNvPr>
          <p:cNvPicPr>
            <a:picLocks noChangeAspect="1" noChangeArrowheads="1"/>
          </p:cNvPicPr>
          <p:nvPr/>
        </p:nvPicPr>
        <p:blipFill>
          <a:blip r:embed="rId4" cstate="print"/>
          <a:srcRect/>
          <a:stretch>
            <a:fillRect/>
          </a:stretch>
        </p:blipFill>
        <p:spPr bwMode="auto">
          <a:xfrm>
            <a:off x="609600" y="1447800"/>
            <a:ext cx="721664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20040"/>
            <a:ext cx="8001000" cy="1143000"/>
          </a:xfrm>
        </p:spPr>
        <p:txBody>
          <a:bodyPr>
            <a:normAutofit fontScale="90000"/>
          </a:bodyPr>
          <a:lstStyle/>
          <a:p>
            <a:r>
              <a:rPr lang="en-US" sz="4400" dirty="0" smtClean="0"/>
              <a:t>“The Tariff </a:t>
            </a:r>
            <a:r>
              <a:rPr lang="en-US" sz="4400" dirty="0" smtClean="0"/>
              <a:t>of Abominations</a:t>
            </a:r>
            <a:r>
              <a:rPr lang="en-US" sz="4400" dirty="0" smtClean="0"/>
              <a:t>.”</a:t>
            </a:r>
          </a:p>
        </p:txBody>
      </p:sp>
      <p:sp>
        <p:nvSpPr>
          <p:cNvPr id="21507" name="Content Placeholder 4"/>
          <p:cNvSpPr>
            <a:spLocks noGrp="1"/>
          </p:cNvSpPr>
          <p:nvPr>
            <p:ph idx="1"/>
          </p:nvPr>
        </p:nvSpPr>
        <p:spPr/>
        <p:txBody>
          <a:bodyPr/>
          <a:lstStyle/>
          <a:p>
            <a:r>
              <a:rPr lang="en-US" smtClean="0"/>
              <a:t>1828</a:t>
            </a:r>
          </a:p>
          <a:p>
            <a:r>
              <a:rPr lang="en-US" smtClean="0"/>
              <a:t>Attempt at compromise that resulted in an extremely high tariff</a:t>
            </a:r>
          </a:p>
          <a:p>
            <a:r>
              <a:rPr lang="en-US" smtClean="0"/>
              <a:t>No one was happy</a:t>
            </a:r>
          </a:p>
          <a:p>
            <a:r>
              <a:rPr lang="en-US" smtClean="0"/>
              <a:t>Particularly the South</a:t>
            </a:r>
          </a:p>
          <a:p>
            <a:r>
              <a:rPr lang="en-US" smtClean="0"/>
              <a:t>Early example of the effect of special interest groups.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381000"/>
            <a:ext cx="7313612" cy="1143000"/>
          </a:xfrm>
        </p:spPr>
        <p:txBody>
          <a:bodyPr/>
          <a:lstStyle/>
          <a:p>
            <a:pPr eaLnBrk="1" hangingPunct="1"/>
            <a:r>
              <a:rPr lang="en-US" dirty="0" smtClean="0"/>
              <a:t>Nullification Crisis	</a:t>
            </a:r>
          </a:p>
        </p:txBody>
      </p:sp>
      <p:sp>
        <p:nvSpPr>
          <p:cNvPr id="33795" name="Rectangle 3"/>
          <p:cNvSpPr>
            <a:spLocks noGrp="1" noChangeArrowheads="1"/>
          </p:cNvSpPr>
          <p:nvPr>
            <p:ph type="body" sz="half" idx="1"/>
          </p:nvPr>
        </p:nvSpPr>
        <p:spPr>
          <a:xfrm>
            <a:off x="685800" y="1828800"/>
            <a:ext cx="4116387" cy="4114800"/>
          </a:xfrm>
        </p:spPr>
        <p:txBody>
          <a:bodyPr/>
          <a:lstStyle/>
          <a:p>
            <a:pPr eaLnBrk="1" hangingPunct="1"/>
            <a:r>
              <a:rPr lang="en-US" sz="2500" dirty="0" smtClean="0"/>
              <a:t>Tariff of Abominations, 1828</a:t>
            </a:r>
          </a:p>
          <a:p>
            <a:pPr eaLnBrk="1" hangingPunct="1"/>
            <a:r>
              <a:rPr lang="en-US" sz="2500" dirty="0" smtClean="0"/>
              <a:t>South Carolina nullifies</a:t>
            </a:r>
          </a:p>
          <a:p>
            <a:pPr eaLnBrk="1" hangingPunct="1"/>
            <a:r>
              <a:rPr lang="en-US" sz="2500" dirty="0" smtClean="0"/>
              <a:t>Threatens secession</a:t>
            </a:r>
          </a:p>
          <a:p>
            <a:pPr eaLnBrk="1" hangingPunct="1"/>
            <a:r>
              <a:rPr lang="en-US" sz="2500" dirty="0" smtClean="0"/>
              <a:t>Andrew Jackson vs. John C. Calhoun</a:t>
            </a:r>
          </a:p>
          <a:p>
            <a:pPr eaLnBrk="1" hangingPunct="1"/>
            <a:r>
              <a:rPr lang="en-US" sz="2500" dirty="0" smtClean="0"/>
              <a:t>(Same as Virginia and Kentucky Resolutions under John Adams.</a:t>
            </a:r>
          </a:p>
        </p:txBody>
      </p:sp>
      <p:sp>
        <p:nvSpPr>
          <p:cNvPr id="33796" name="Rectangle 7"/>
          <p:cNvSpPr>
            <a:spLocks noGrp="1" noChangeArrowheads="1"/>
          </p:cNvSpPr>
          <p:nvPr>
            <p:ph sz="half" idx="2"/>
          </p:nvPr>
        </p:nvSpPr>
        <p:spPr/>
        <p:txBody>
          <a:bodyPr/>
          <a:lstStyle/>
          <a:p>
            <a:pPr eaLnBrk="1" hangingPunct="1"/>
            <a:endParaRPr lang="en-US" sz="2500" smtClean="0"/>
          </a:p>
        </p:txBody>
      </p:sp>
      <p:pic>
        <p:nvPicPr>
          <p:cNvPr id="33797" name="Picture 9" descr="Cartoon: Nulification"/>
          <p:cNvPicPr>
            <a:picLocks noChangeAspect="1" noChangeArrowheads="1"/>
          </p:cNvPicPr>
          <p:nvPr/>
        </p:nvPicPr>
        <p:blipFill>
          <a:blip r:embed="rId3" cstate="print"/>
          <a:srcRect/>
          <a:stretch>
            <a:fillRect/>
          </a:stretch>
        </p:blipFill>
        <p:spPr bwMode="auto">
          <a:xfrm>
            <a:off x="4419600" y="1752600"/>
            <a:ext cx="333851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r>
              <a:rPr lang="en-US" smtClean="0"/>
              <a:t>Defends the Spoils System</a:t>
            </a:r>
          </a:p>
        </p:txBody>
      </p:sp>
      <p:sp>
        <p:nvSpPr>
          <p:cNvPr id="28675" name="Content Placeholder 5"/>
          <p:cNvSpPr>
            <a:spLocks noGrp="1"/>
          </p:cNvSpPr>
          <p:nvPr>
            <p:ph sz="half" idx="1"/>
          </p:nvPr>
        </p:nvSpPr>
        <p:spPr/>
        <p:txBody>
          <a:bodyPr/>
          <a:lstStyle/>
          <a:p>
            <a:r>
              <a:rPr lang="en-US" smtClean="0"/>
              <a:t>Half way through his first term, he reorganizes his cabinet</a:t>
            </a:r>
          </a:p>
          <a:p>
            <a:r>
              <a:rPr lang="en-US" smtClean="0"/>
              <a:t>Feud with Vice-President John C. Calhoun and the nation’s first sex scandal.</a:t>
            </a:r>
          </a:p>
        </p:txBody>
      </p:sp>
      <p:sp>
        <p:nvSpPr>
          <p:cNvPr id="28676" name="Content Placeholder 7"/>
          <p:cNvSpPr>
            <a:spLocks noGrp="1"/>
          </p:cNvSpPr>
          <p:nvPr>
            <p:ph sz="half" idx="2"/>
          </p:nvPr>
        </p:nvSpPr>
        <p:spPr/>
        <p:txBody>
          <a:bodyPr/>
          <a:lstStyle/>
          <a:p>
            <a:endParaRPr lang="en-US" smtClean="0"/>
          </a:p>
        </p:txBody>
      </p:sp>
      <p:pic>
        <p:nvPicPr>
          <p:cNvPr id="28677" name="Picture 6" descr="http://dig.lib.niu.edu/teachers/jackson-spoils.jpg"/>
          <p:cNvPicPr>
            <a:picLocks noChangeAspect="1" noChangeArrowheads="1"/>
          </p:cNvPicPr>
          <p:nvPr/>
        </p:nvPicPr>
        <p:blipFill>
          <a:blip r:embed="rId2" cstate="print"/>
          <a:srcRect/>
          <a:stretch>
            <a:fillRect/>
          </a:stretch>
        </p:blipFill>
        <p:spPr bwMode="auto">
          <a:xfrm>
            <a:off x="4267200" y="1600200"/>
            <a:ext cx="3352800" cy="45529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04800"/>
            <a:ext cx="7313612" cy="1143000"/>
          </a:xfrm>
        </p:spPr>
        <p:txBody>
          <a:bodyPr/>
          <a:lstStyle/>
          <a:p>
            <a:pPr eaLnBrk="1" hangingPunct="1"/>
            <a:r>
              <a:rPr lang="en-US" dirty="0" smtClean="0"/>
              <a:t>Peggy Eaton Affair</a:t>
            </a:r>
          </a:p>
        </p:txBody>
      </p:sp>
      <p:sp>
        <p:nvSpPr>
          <p:cNvPr id="29699" name="Rectangle 3"/>
          <p:cNvSpPr>
            <a:spLocks noGrp="1" noChangeArrowheads="1"/>
          </p:cNvSpPr>
          <p:nvPr>
            <p:ph type="body" sz="half" idx="1"/>
          </p:nvPr>
        </p:nvSpPr>
        <p:spPr>
          <a:xfrm>
            <a:off x="609600" y="1828800"/>
            <a:ext cx="3579812" cy="4114800"/>
          </a:xfrm>
        </p:spPr>
        <p:txBody>
          <a:bodyPr/>
          <a:lstStyle/>
          <a:p>
            <a:pPr eaLnBrk="1" hangingPunct="1"/>
            <a:r>
              <a:rPr lang="en-US" sz="2500" dirty="0" smtClean="0"/>
              <a:t>D.C.’s first sex scandal</a:t>
            </a:r>
          </a:p>
          <a:p>
            <a:pPr eaLnBrk="1" hangingPunct="1"/>
            <a:r>
              <a:rPr lang="en-US" sz="2500" dirty="0" smtClean="0"/>
              <a:t>Peggy Eaton snubbed by other cabinet wives</a:t>
            </a:r>
          </a:p>
          <a:p>
            <a:pPr eaLnBrk="1" hangingPunct="1"/>
            <a:r>
              <a:rPr lang="en-US" sz="2500" dirty="0" smtClean="0"/>
              <a:t>Jackson forces acceptance</a:t>
            </a:r>
          </a:p>
          <a:p>
            <a:pPr eaLnBrk="1" hangingPunct="1"/>
            <a:r>
              <a:rPr lang="en-US" sz="2500" dirty="0" smtClean="0"/>
              <a:t>Most resign.</a:t>
            </a:r>
          </a:p>
        </p:txBody>
      </p:sp>
      <p:pic>
        <p:nvPicPr>
          <p:cNvPr id="29700" name="Picture 4" descr="Peggy Eaton, whose spirit roams downtown Franklin"/>
          <p:cNvPicPr>
            <a:picLocks noChangeAspect="1" noChangeArrowheads="1"/>
          </p:cNvPicPr>
          <p:nvPr/>
        </p:nvPicPr>
        <p:blipFill>
          <a:blip r:embed="rId3" cstate="print"/>
          <a:srcRect/>
          <a:stretch>
            <a:fillRect/>
          </a:stretch>
        </p:blipFill>
        <p:spPr bwMode="auto">
          <a:xfrm>
            <a:off x="4495800" y="1828800"/>
            <a:ext cx="3114675" cy="3886200"/>
          </a:xfrm>
          <a:prstGeom prst="rect">
            <a:avLst/>
          </a:prstGeom>
          <a:noFill/>
          <a:ln w="9525">
            <a:noFill/>
            <a:miter lim="800000"/>
            <a:headEnd/>
            <a:tailEnd/>
          </a:ln>
        </p:spPr>
      </p:pic>
      <p:sp>
        <p:nvSpPr>
          <p:cNvPr id="29701" name="Content Placeholder 5"/>
          <p:cNvSpPr>
            <a:spLocks noGrp="1"/>
          </p:cNvSpPr>
          <p:nvPr>
            <p:ph sz="half" idx="2"/>
          </p:nvPr>
        </p:nvSpPr>
        <p:spPr>
          <a:xfrm>
            <a:off x="4343400" y="1752600"/>
            <a:ext cx="3581400" cy="4114800"/>
          </a:xfrm>
        </p:spPr>
        <p:txBody>
          <a:bodyPr/>
          <a:lstStyle/>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304800"/>
            <a:ext cx="7313612" cy="1143000"/>
          </a:xfrm>
        </p:spPr>
        <p:txBody>
          <a:bodyPr/>
          <a:lstStyle/>
          <a:p>
            <a:pPr eaLnBrk="1" hangingPunct="1"/>
            <a:r>
              <a:rPr lang="en-US" dirty="0" smtClean="0"/>
              <a:t>Maysville Road</a:t>
            </a:r>
          </a:p>
        </p:txBody>
      </p:sp>
      <p:sp>
        <p:nvSpPr>
          <p:cNvPr id="32771" name="Rectangle 4"/>
          <p:cNvSpPr>
            <a:spLocks noGrp="1" noChangeArrowheads="1"/>
          </p:cNvSpPr>
          <p:nvPr>
            <p:ph type="body" sz="half" idx="1"/>
          </p:nvPr>
        </p:nvSpPr>
        <p:spPr>
          <a:xfrm>
            <a:off x="533400" y="1752600"/>
            <a:ext cx="3579812" cy="4114800"/>
          </a:xfrm>
        </p:spPr>
        <p:txBody>
          <a:bodyPr/>
          <a:lstStyle/>
          <a:p>
            <a:pPr eaLnBrk="1" hangingPunct="1"/>
            <a:r>
              <a:rPr lang="en-US" sz="2400" dirty="0" smtClean="0"/>
              <a:t>National road in Kentucky</a:t>
            </a:r>
          </a:p>
          <a:p>
            <a:pPr eaLnBrk="1" hangingPunct="1"/>
            <a:r>
              <a:rPr lang="en-US" sz="2400" dirty="0" smtClean="0"/>
              <a:t>Andrew Jackson vs. Henry Clay</a:t>
            </a:r>
          </a:p>
          <a:p>
            <a:pPr eaLnBrk="1" hangingPunct="1"/>
            <a:r>
              <a:rPr lang="en-US" sz="2400" dirty="0" smtClean="0"/>
              <a:t>Jackson vetoes and shows support for southern mistrust of internal improvements.</a:t>
            </a:r>
          </a:p>
        </p:txBody>
      </p:sp>
      <p:pic>
        <p:nvPicPr>
          <p:cNvPr id="32772" name="Picture 6" descr="j0336501"/>
          <p:cNvPicPr>
            <a:picLocks noGrp="1" noChangeAspect="1" noChangeArrowheads="1" noCrop="1"/>
          </p:cNvPicPr>
          <p:nvPr>
            <p:ph sz="half" idx="2"/>
          </p:nvPr>
        </p:nvPicPr>
        <p:blipFill>
          <a:blip r:embed="rId3" cstate="print"/>
          <a:srcRect/>
          <a:stretch>
            <a:fillRect/>
          </a:stretch>
        </p:blipFill>
        <p:spPr>
          <a:xfrm>
            <a:off x="4343400" y="1143000"/>
            <a:ext cx="3581400" cy="48831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381000"/>
            <a:ext cx="7313612" cy="1143000"/>
          </a:xfrm>
        </p:spPr>
        <p:txBody>
          <a:bodyPr/>
          <a:lstStyle/>
          <a:p>
            <a:pPr eaLnBrk="1" hangingPunct="1"/>
            <a:r>
              <a:rPr lang="en-US" dirty="0" smtClean="0"/>
              <a:t>Bank Wars</a:t>
            </a:r>
          </a:p>
        </p:txBody>
      </p:sp>
      <p:sp>
        <p:nvSpPr>
          <p:cNvPr id="34819" name="Rectangle 3"/>
          <p:cNvSpPr>
            <a:spLocks noGrp="1" noChangeArrowheads="1"/>
          </p:cNvSpPr>
          <p:nvPr>
            <p:ph type="body" sz="half" idx="1"/>
          </p:nvPr>
        </p:nvSpPr>
        <p:spPr>
          <a:xfrm>
            <a:off x="609600" y="1828800"/>
            <a:ext cx="3579812" cy="4114800"/>
          </a:xfrm>
        </p:spPr>
        <p:txBody>
          <a:bodyPr/>
          <a:lstStyle/>
          <a:p>
            <a:pPr eaLnBrk="1" hangingPunct="1"/>
            <a:r>
              <a:rPr lang="en-US" sz="2500" dirty="0" smtClean="0"/>
              <a:t>Second Bank of the United </a:t>
            </a:r>
          </a:p>
          <a:p>
            <a:pPr eaLnBrk="1" hangingPunct="1"/>
            <a:r>
              <a:rPr lang="en-US" sz="2500" dirty="0" smtClean="0"/>
              <a:t>Andrew Jackson vs. Nicholas Biddle and Henry Clay</a:t>
            </a:r>
          </a:p>
          <a:p>
            <a:pPr eaLnBrk="1" hangingPunct="1"/>
            <a:r>
              <a:rPr lang="en-US" sz="2500" dirty="0" smtClean="0"/>
              <a:t>Saw bank as control of the rich and powerful</a:t>
            </a:r>
          </a:p>
        </p:txBody>
      </p:sp>
      <p:pic>
        <p:nvPicPr>
          <p:cNvPr id="34820" name="Picture 4" descr="image6G3"/>
          <p:cNvPicPr>
            <a:picLocks noChangeAspect="1" noChangeArrowheads="1"/>
          </p:cNvPicPr>
          <p:nvPr>
            <p:ph sz="half" idx="2"/>
          </p:nvPr>
        </p:nvPicPr>
        <p:blipFill>
          <a:blip r:embed="rId3" cstate="print"/>
          <a:srcRect/>
          <a:stretch>
            <a:fillRect/>
          </a:stretch>
        </p:blipFill>
        <p:spPr>
          <a:xfrm>
            <a:off x="4724400" y="1828800"/>
            <a:ext cx="2736850" cy="3719513"/>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bank-2"/>
          <p:cNvPicPr>
            <a:picLocks noChangeAspect="1" noChangeArrowheads="1"/>
          </p:cNvPicPr>
          <p:nvPr/>
        </p:nvPicPr>
        <p:blipFill>
          <a:blip r:embed="rId3" cstate="print"/>
          <a:srcRect/>
          <a:stretch>
            <a:fillRect/>
          </a:stretch>
        </p:blipFill>
        <p:spPr bwMode="auto">
          <a:xfrm>
            <a:off x="685800" y="609600"/>
            <a:ext cx="7086600" cy="576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Death of the Bank of US	</a:t>
            </a:r>
          </a:p>
        </p:txBody>
      </p:sp>
      <p:sp>
        <p:nvSpPr>
          <p:cNvPr id="36867" name="Content Placeholder 2"/>
          <p:cNvSpPr>
            <a:spLocks noGrp="1"/>
          </p:cNvSpPr>
          <p:nvPr>
            <p:ph idx="1"/>
          </p:nvPr>
        </p:nvSpPr>
        <p:spPr/>
        <p:txBody>
          <a:bodyPr/>
          <a:lstStyle/>
          <a:p>
            <a:r>
              <a:rPr lang="en-US" smtClean="0"/>
              <a:t>Jackson pulls all federal funds out of the Bank of the United States (BUS)</a:t>
            </a:r>
          </a:p>
          <a:p>
            <a:r>
              <a:rPr lang="en-US" smtClean="0"/>
              <a:t>Deposits money in state “pet banks”.</a:t>
            </a:r>
          </a:p>
        </p:txBody>
      </p:sp>
      <p:pic>
        <p:nvPicPr>
          <p:cNvPr id="36868" name="Picture 2" descr="C:\Documents and Settings\emeador\Local Settings\Temporary Internet Files\Content.IE5\YSBW335J\MMj02968510000[1].gif"/>
          <p:cNvPicPr>
            <a:picLocks noChangeAspect="1" noChangeArrowheads="1" noCrop="1"/>
          </p:cNvPicPr>
          <p:nvPr/>
        </p:nvPicPr>
        <p:blipFill>
          <a:blip r:embed="rId2" cstate="print"/>
          <a:srcRect/>
          <a:stretch>
            <a:fillRect/>
          </a:stretch>
        </p:blipFill>
        <p:spPr bwMode="auto">
          <a:xfrm>
            <a:off x="2667000" y="3252188"/>
            <a:ext cx="2667000" cy="325338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Jackson’s Second Term</a:t>
            </a:r>
          </a:p>
        </p:txBody>
      </p:sp>
      <p:sp>
        <p:nvSpPr>
          <p:cNvPr id="38915" name="Rectangle 3"/>
          <p:cNvSpPr>
            <a:spLocks noGrp="1" noChangeArrowheads="1"/>
          </p:cNvSpPr>
          <p:nvPr>
            <p:ph idx="1"/>
          </p:nvPr>
        </p:nvSpPr>
        <p:spPr/>
        <p:txBody>
          <a:bodyPr/>
          <a:lstStyle/>
          <a:p>
            <a:pPr eaLnBrk="1" hangingPunct="1"/>
            <a:r>
              <a:rPr lang="en-US" sz="2500" smtClean="0"/>
              <a:t>Deals with fall out of death of Bank and Pet Banks.</a:t>
            </a:r>
          </a:p>
          <a:p>
            <a:pPr eaLnBrk="1" hangingPunct="1"/>
            <a:r>
              <a:rPr lang="en-US" sz="2500" smtClean="0"/>
              <a:t>Prices become inflated</a:t>
            </a:r>
          </a:p>
          <a:p>
            <a:pPr eaLnBrk="1" hangingPunct="1"/>
            <a:r>
              <a:rPr lang="en-US" sz="2500" smtClean="0"/>
              <a:t>Issues Specie Circular </a:t>
            </a:r>
          </a:p>
          <a:p>
            <a:pPr lvl="1" eaLnBrk="1" hangingPunct="1"/>
            <a:r>
              <a:rPr lang="en-US" sz="2100" smtClean="0"/>
              <a:t>Only gold and silver could be used to purchase public land</a:t>
            </a:r>
          </a:p>
          <a:p>
            <a:pPr lvl="1" eaLnBrk="1" hangingPunct="1"/>
            <a:r>
              <a:rPr lang="en-US" sz="2100" smtClean="0"/>
              <a:t>Led to the Panic of 1837</a:t>
            </a:r>
          </a:p>
          <a:p>
            <a:pPr eaLnBrk="1" hangingPunct="1">
              <a:buFont typeface="Wingdings" pitchFamily="2" charset="2"/>
              <a:buNone/>
            </a:pPr>
            <a:endParaRPr lang="en-US" sz="2500" smtClean="0"/>
          </a:p>
        </p:txBody>
      </p:sp>
      <p:pic>
        <p:nvPicPr>
          <p:cNvPr id="38916" name="Picture 5" descr="C:\Documents and Settings\emeador\Local Settings\Temporary Internet Files\Content.IE5\YSBW335J\MMj02835900000[1].gif"/>
          <p:cNvPicPr>
            <a:picLocks noChangeAspect="1" noChangeArrowheads="1" noCrop="1"/>
          </p:cNvPicPr>
          <p:nvPr/>
        </p:nvPicPr>
        <p:blipFill>
          <a:blip r:embed="rId3" cstate="print"/>
          <a:srcRect/>
          <a:stretch>
            <a:fillRect/>
          </a:stretch>
        </p:blipFill>
        <p:spPr bwMode="auto">
          <a:xfrm>
            <a:off x="2743200" y="4572000"/>
            <a:ext cx="2514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The New Democracy</a:t>
            </a:r>
          </a:p>
        </p:txBody>
      </p:sp>
      <p:sp>
        <p:nvSpPr>
          <p:cNvPr id="4099" name="Content Placeholder 2"/>
          <p:cNvSpPr>
            <a:spLocks noGrp="1"/>
          </p:cNvSpPr>
          <p:nvPr>
            <p:ph idx="1"/>
          </p:nvPr>
        </p:nvSpPr>
        <p:spPr/>
        <p:txBody>
          <a:bodyPr/>
          <a:lstStyle/>
          <a:p>
            <a:r>
              <a:rPr lang="en-US" smtClean="0"/>
              <a:t>Rise of “popular sovereignty”</a:t>
            </a:r>
          </a:p>
          <a:p>
            <a:r>
              <a:rPr lang="en-US" smtClean="0"/>
              <a:t>Period of growth in political and social equality</a:t>
            </a:r>
          </a:p>
        </p:txBody>
      </p:sp>
      <p:pic>
        <p:nvPicPr>
          <p:cNvPr id="4100" name="Picture 3" descr="http://www.brooklynmuseum.org/features/whitman/images/39.608_6073-l.jpg"/>
          <p:cNvPicPr>
            <a:picLocks noChangeAspect="1" noChangeArrowheads="1"/>
          </p:cNvPicPr>
          <p:nvPr/>
        </p:nvPicPr>
        <p:blipFill>
          <a:blip r:embed="rId2" cstate="print"/>
          <a:srcRect/>
          <a:stretch>
            <a:fillRect/>
          </a:stretch>
        </p:blipFill>
        <p:spPr bwMode="auto">
          <a:xfrm>
            <a:off x="609600" y="3200400"/>
            <a:ext cx="3054350" cy="2438400"/>
          </a:xfrm>
          <a:prstGeom prst="rect">
            <a:avLst/>
          </a:prstGeom>
          <a:noFill/>
          <a:ln w="9525">
            <a:noFill/>
            <a:miter lim="800000"/>
            <a:headEnd/>
            <a:tailEnd/>
          </a:ln>
        </p:spPr>
      </p:pic>
      <p:sp>
        <p:nvSpPr>
          <p:cNvPr id="4101" name="Rectangle 4"/>
          <p:cNvSpPr>
            <a:spLocks noChangeArrowheads="1"/>
          </p:cNvSpPr>
          <p:nvPr/>
        </p:nvSpPr>
        <p:spPr bwMode="auto">
          <a:xfrm>
            <a:off x="381000" y="5638800"/>
            <a:ext cx="3581400" cy="800100"/>
          </a:xfrm>
          <a:prstGeom prst="rect">
            <a:avLst/>
          </a:prstGeom>
          <a:noFill/>
          <a:ln w="9525">
            <a:noFill/>
            <a:miter lim="800000"/>
            <a:headEnd/>
            <a:tailEnd/>
          </a:ln>
        </p:spPr>
        <p:txBody>
          <a:bodyPr>
            <a:spAutoFit/>
          </a:bodyPr>
          <a:lstStyle/>
          <a:p>
            <a:r>
              <a:rPr lang="en-US" sz="1400" dirty="0"/>
              <a:t>William Sydney Mount (American, 1807–1868). </a:t>
            </a:r>
            <a:r>
              <a:rPr lang="en-US" sz="1400" i="1" dirty="0"/>
              <a:t>Caught Napping (Boys Caught Napping in a Field)</a:t>
            </a:r>
            <a:r>
              <a:rPr lang="en-US" sz="1400" dirty="0"/>
              <a:t>, 1848. </a:t>
            </a:r>
            <a:r>
              <a:rPr lang="en-US" dirty="0"/>
              <a:t>.</a:t>
            </a:r>
          </a:p>
        </p:txBody>
      </p:sp>
      <p:pic>
        <p:nvPicPr>
          <p:cNvPr id="4102" name="Picture 7" descr="John Lewis Krimmel, Black People's Prayer Meeting"/>
          <p:cNvPicPr>
            <a:picLocks noChangeAspect="1" noChangeArrowheads="1"/>
          </p:cNvPicPr>
          <p:nvPr/>
        </p:nvPicPr>
        <p:blipFill>
          <a:blip r:embed="rId3" cstate="print"/>
          <a:srcRect/>
          <a:stretch>
            <a:fillRect/>
          </a:stretch>
        </p:blipFill>
        <p:spPr bwMode="auto">
          <a:xfrm>
            <a:off x="4191000" y="3200400"/>
            <a:ext cx="3494088" cy="2286000"/>
          </a:xfrm>
          <a:prstGeom prst="rect">
            <a:avLst/>
          </a:prstGeom>
          <a:noFill/>
          <a:ln w="9525">
            <a:noFill/>
            <a:miter lim="800000"/>
            <a:headEnd/>
            <a:tailEnd/>
          </a:ln>
        </p:spPr>
      </p:pic>
      <p:sp>
        <p:nvSpPr>
          <p:cNvPr id="4103" name="Rectangle 8"/>
          <p:cNvSpPr>
            <a:spLocks noChangeArrowheads="1"/>
          </p:cNvSpPr>
          <p:nvPr/>
        </p:nvSpPr>
        <p:spPr bwMode="auto">
          <a:xfrm>
            <a:off x="4038600" y="5562600"/>
            <a:ext cx="3886200" cy="954088"/>
          </a:xfrm>
          <a:prstGeom prst="rect">
            <a:avLst/>
          </a:prstGeom>
          <a:noFill/>
          <a:ln w="9525">
            <a:noFill/>
            <a:miter lim="800000"/>
            <a:headEnd/>
            <a:tailEnd/>
          </a:ln>
        </p:spPr>
        <p:txBody>
          <a:bodyPr>
            <a:spAutoFit/>
          </a:bodyPr>
          <a:lstStyle/>
          <a:p>
            <a:r>
              <a:rPr lang="en-US" sz="1400" dirty="0"/>
              <a:t>John Lewis </a:t>
            </a:r>
            <a:r>
              <a:rPr lang="en-US" sz="1400" dirty="0" err="1"/>
              <a:t>Krimmel</a:t>
            </a:r>
            <a:r>
              <a:rPr lang="en-US" sz="1400" dirty="0"/>
              <a:t>, </a:t>
            </a:r>
            <a:r>
              <a:rPr lang="en-US" sz="1400" i="1" dirty="0"/>
              <a:t>Black People's Prayer Meeting</a:t>
            </a:r>
            <a:r>
              <a:rPr lang="en-US" sz="1400" dirty="0"/>
              <a:t>, watercolor, ca. 1811, depicting a Methodist service in Philadelphia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endParaRPr lang="en-US" smtClean="0"/>
          </a:p>
        </p:txBody>
      </p:sp>
      <p:pic>
        <p:nvPicPr>
          <p:cNvPr id="40963" name="Picture 4" descr="http://wzus1.ask.com/r?t=a&amp;d=us&amp;s=a&amp;c=p&amp;ti=1&amp;ai=30751&amp;l=dir&amp;o=0&amp;sv=0a5c4252&amp;ip=3f95a703&amp;u=http%3A%2F%2Fupload.wikimedia.org%2Fwikipedia%2Fcommons%2Fthumb%2F4%2F4b%2F1836_Electoral_Map.png%2F400px-1836_Electoral_Map.png"/>
          <p:cNvPicPr>
            <a:picLocks noChangeAspect="1" noChangeArrowheads="1"/>
          </p:cNvPicPr>
          <p:nvPr/>
        </p:nvPicPr>
        <p:blipFill>
          <a:blip r:embed="rId2" cstate="print"/>
          <a:srcRect/>
          <a:stretch>
            <a:fillRect/>
          </a:stretch>
        </p:blipFill>
        <p:spPr bwMode="auto">
          <a:xfrm>
            <a:off x="762000" y="685800"/>
            <a:ext cx="6858000" cy="5410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Panic of 1837</a:t>
            </a:r>
          </a:p>
        </p:txBody>
      </p:sp>
      <p:sp>
        <p:nvSpPr>
          <p:cNvPr id="41987" name="Rectangle 3"/>
          <p:cNvSpPr>
            <a:spLocks noGrp="1" noChangeArrowheads="1"/>
          </p:cNvSpPr>
          <p:nvPr>
            <p:ph type="body" idx="1"/>
          </p:nvPr>
        </p:nvSpPr>
        <p:spPr/>
        <p:txBody>
          <a:bodyPr/>
          <a:lstStyle/>
          <a:p>
            <a:pPr eaLnBrk="1" hangingPunct="1"/>
            <a:endParaRPr lang="en-US" dirty="0" smtClean="0"/>
          </a:p>
        </p:txBody>
      </p:sp>
      <p:pic>
        <p:nvPicPr>
          <p:cNvPr id="41988" name="Picture 5" descr="3a11390v5w">
            <a:hlinkClick r:id="rId3"/>
          </p:cNvPr>
          <p:cNvPicPr>
            <a:picLocks noChangeAspect="1" noChangeArrowheads="1"/>
          </p:cNvPicPr>
          <p:nvPr/>
        </p:nvPicPr>
        <p:blipFill>
          <a:blip r:embed="rId4" cstate="print"/>
          <a:srcRect/>
          <a:stretch>
            <a:fillRect/>
          </a:stretch>
        </p:blipFill>
        <p:spPr bwMode="auto">
          <a:xfrm>
            <a:off x="1371600" y="1447800"/>
            <a:ext cx="5346700" cy="3371850"/>
          </a:xfrm>
          <a:prstGeom prst="rect">
            <a:avLst/>
          </a:prstGeom>
          <a:noFill/>
          <a:ln w="9525">
            <a:noFill/>
            <a:miter lim="800000"/>
            <a:headEnd/>
            <a:tailEnd/>
          </a:ln>
        </p:spPr>
      </p:pic>
      <p:sp>
        <p:nvSpPr>
          <p:cNvPr id="41989" name="TextBox 4"/>
          <p:cNvSpPr txBox="1">
            <a:spLocks noChangeArrowheads="1"/>
          </p:cNvSpPr>
          <p:nvPr/>
        </p:nvSpPr>
        <p:spPr bwMode="auto">
          <a:xfrm>
            <a:off x="1981200" y="4800600"/>
            <a:ext cx="5154613" cy="1570038"/>
          </a:xfrm>
          <a:prstGeom prst="rect">
            <a:avLst/>
          </a:prstGeom>
          <a:noFill/>
          <a:ln w="9525">
            <a:noFill/>
            <a:miter lim="800000"/>
            <a:headEnd/>
            <a:tailEnd/>
          </a:ln>
        </p:spPr>
        <p:txBody>
          <a:bodyPr wrap="none">
            <a:spAutoFit/>
          </a:bodyPr>
          <a:lstStyle/>
          <a:p>
            <a:r>
              <a:rPr lang="en-US" sz="2400"/>
              <a:t>Price of cotton cut in half</a:t>
            </a:r>
          </a:p>
          <a:p>
            <a:r>
              <a:rPr lang="en-US" sz="2400"/>
              <a:t>Banks failed</a:t>
            </a:r>
          </a:p>
          <a:p>
            <a:r>
              <a:rPr lang="en-US" sz="2400"/>
              <a:t>Many businesses went bankrupt</a:t>
            </a:r>
          </a:p>
          <a:p>
            <a:r>
              <a:rPr lang="en-US" sz="2400"/>
              <a:t>Large number of unemployed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Led to Fall of Van Buren</a:t>
            </a:r>
          </a:p>
        </p:txBody>
      </p:sp>
      <p:sp>
        <p:nvSpPr>
          <p:cNvPr id="43011" name="Content Placeholder 2"/>
          <p:cNvSpPr>
            <a:spLocks noGrp="1"/>
          </p:cNvSpPr>
          <p:nvPr>
            <p:ph idx="1"/>
          </p:nvPr>
        </p:nvSpPr>
        <p:spPr/>
        <p:txBody>
          <a:bodyPr/>
          <a:lstStyle/>
          <a:p>
            <a:r>
              <a:rPr lang="en-US" smtClean="0"/>
              <a:t>International in scope</a:t>
            </a:r>
          </a:p>
          <a:p>
            <a:r>
              <a:rPr lang="en-US" smtClean="0"/>
              <a:t>Whigs choose to blame Jacksonian policies on the economic downfall</a:t>
            </a:r>
          </a:p>
          <a:p>
            <a:r>
              <a:rPr lang="en-US" smtClean="0"/>
              <a:t>Whigs offered a conservative solution in the form of a new version of Clay’s American System.</a:t>
            </a:r>
          </a:p>
        </p:txBody>
      </p:sp>
      <p:pic>
        <p:nvPicPr>
          <p:cNvPr id="43012" name="Picture 4" descr="C:\Documents and Settings\emeador\Local Settings\Temporary Internet Files\Content.IE5\YBI3YA66\MMj03363380000[1].gif"/>
          <p:cNvPicPr>
            <a:picLocks noChangeAspect="1" noChangeArrowheads="1" noCrop="1"/>
          </p:cNvPicPr>
          <p:nvPr/>
        </p:nvPicPr>
        <p:blipFill>
          <a:blip r:embed="rId2" cstate="print"/>
          <a:srcRect/>
          <a:stretch>
            <a:fillRect/>
          </a:stretch>
        </p:blipFill>
        <p:spPr bwMode="auto">
          <a:xfrm>
            <a:off x="4038600" y="4876800"/>
            <a:ext cx="1598613" cy="17224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smtClean="0"/>
              <a:t>Democratic Culture in Literature</a:t>
            </a:r>
          </a:p>
        </p:txBody>
      </p:sp>
      <p:sp>
        <p:nvSpPr>
          <p:cNvPr id="6147" name="Content Placeholder 2"/>
          <p:cNvSpPr>
            <a:spLocks noGrp="1"/>
          </p:cNvSpPr>
          <p:nvPr>
            <p:ph idx="1"/>
          </p:nvPr>
        </p:nvSpPr>
        <p:spPr/>
        <p:txBody>
          <a:bodyPr/>
          <a:lstStyle/>
          <a:p>
            <a:r>
              <a:rPr lang="en-US" sz="2400" smtClean="0"/>
              <a:t>Romanticism of the period</a:t>
            </a:r>
          </a:p>
          <a:p>
            <a:pPr lvl="1"/>
            <a:r>
              <a:rPr lang="en-US" sz="2400" smtClean="0"/>
              <a:t>Nathaniel Hawthorne (</a:t>
            </a:r>
            <a:r>
              <a:rPr lang="en-US" sz="2400" i="1" smtClean="0"/>
              <a:t>The Scarlet Letter</a:t>
            </a:r>
            <a:r>
              <a:rPr lang="en-US" sz="2400" smtClean="0"/>
              <a:t>)</a:t>
            </a:r>
          </a:p>
          <a:p>
            <a:pPr lvl="1"/>
            <a:r>
              <a:rPr lang="en-US" sz="2400" smtClean="0"/>
              <a:t>Herman Melville (</a:t>
            </a:r>
            <a:r>
              <a:rPr lang="en-US" sz="2400" i="1" smtClean="0"/>
              <a:t>Moby Dick)</a:t>
            </a:r>
          </a:p>
          <a:p>
            <a:r>
              <a:rPr lang="en-US" sz="2400" smtClean="0"/>
              <a:t>The Brahmin Poets</a:t>
            </a:r>
          </a:p>
          <a:p>
            <a:pPr lvl="1"/>
            <a:r>
              <a:rPr lang="en-US" sz="2400" smtClean="0"/>
              <a:t>Henry Wadsworth Longfellow</a:t>
            </a:r>
          </a:p>
          <a:p>
            <a:pPr lvl="1"/>
            <a:r>
              <a:rPr lang="en-US" sz="2400" smtClean="0"/>
              <a:t>James Russell Lowell</a:t>
            </a:r>
          </a:p>
          <a:p>
            <a:pPr lvl="1"/>
            <a:r>
              <a:rPr lang="en-US" sz="2400" smtClean="0"/>
              <a:t>Oliver Wendell Holmes</a:t>
            </a:r>
          </a:p>
          <a:p>
            <a:r>
              <a:rPr lang="en-US" sz="2400" smtClean="0"/>
              <a:t>Spirit of Self-Reliance (Ralph Waldo Emerson)</a:t>
            </a:r>
          </a:p>
        </p:txBody>
      </p:sp>
      <p:pic>
        <p:nvPicPr>
          <p:cNvPr id="6148" name="Picture 3" descr="C:\Documents and Settings\emeador\Local Settings\Temporary Internet Files\Content.IE5\EDC6BZMY\MMj02832590000[1].gif"/>
          <p:cNvPicPr>
            <a:picLocks noChangeAspect="1" noChangeArrowheads="1" noCrop="1"/>
          </p:cNvPicPr>
          <p:nvPr/>
        </p:nvPicPr>
        <p:blipFill>
          <a:blip r:embed="rId2" cstate="print"/>
          <a:srcRect/>
          <a:stretch>
            <a:fillRect/>
          </a:stretch>
        </p:blipFill>
        <p:spPr bwMode="auto">
          <a:xfrm>
            <a:off x="5562600" y="2438400"/>
            <a:ext cx="2286000" cy="228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smtClean="0"/>
              <a:t>Democracy in the Visual Arts</a:t>
            </a:r>
          </a:p>
        </p:txBody>
      </p:sp>
      <p:pic>
        <p:nvPicPr>
          <p:cNvPr id="7171" name="Picture 5" descr="oxbow"/>
          <p:cNvPicPr>
            <a:picLocks noGrp="1" noChangeAspect="1" noChangeArrowheads="1"/>
          </p:cNvPicPr>
          <p:nvPr>
            <p:ph idx="1"/>
          </p:nvPr>
        </p:nvPicPr>
        <p:blipFill>
          <a:blip r:embed="rId2" cstate="print"/>
          <a:srcRect/>
          <a:stretch>
            <a:fillRect/>
          </a:stretch>
        </p:blipFill>
        <p:spPr>
          <a:xfrm>
            <a:off x="990600" y="1752600"/>
            <a:ext cx="5956300" cy="3962400"/>
          </a:xfrm>
          <a:noFill/>
        </p:spPr>
      </p:pic>
      <p:sp>
        <p:nvSpPr>
          <p:cNvPr id="7172" name="Rectangle 4"/>
          <p:cNvSpPr>
            <a:spLocks noChangeArrowheads="1"/>
          </p:cNvSpPr>
          <p:nvPr/>
        </p:nvSpPr>
        <p:spPr bwMode="auto">
          <a:xfrm>
            <a:off x="2514600" y="5715000"/>
            <a:ext cx="3124200" cy="646113"/>
          </a:xfrm>
          <a:prstGeom prst="rect">
            <a:avLst/>
          </a:prstGeom>
          <a:noFill/>
          <a:ln w="9525">
            <a:noFill/>
            <a:miter lim="800000"/>
            <a:headEnd/>
            <a:tailEnd/>
          </a:ln>
        </p:spPr>
        <p:txBody>
          <a:bodyPr>
            <a:spAutoFit/>
          </a:bodyPr>
          <a:lstStyle/>
          <a:p>
            <a:pPr algn="ctr"/>
            <a:r>
              <a:rPr lang="en-US" dirty="0"/>
              <a:t>Thomas Cole</a:t>
            </a:r>
          </a:p>
          <a:p>
            <a:pPr algn="ctr"/>
            <a:r>
              <a:rPr lang="en-US" dirty="0"/>
              <a:t>Hudson River School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1000"/>
            <a:ext cx="7313612" cy="1143000"/>
          </a:xfrm>
        </p:spPr>
        <p:txBody>
          <a:bodyPr/>
          <a:lstStyle/>
          <a:p>
            <a:pPr eaLnBrk="1" hangingPunct="1"/>
            <a:r>
              <a:rPr lang="en-US" dirty="0" smtClean="0"/>
              <a:t>Hero of the Age….</a:t>
            </a:r>
          </a:p>
        </p:txBody>
      </p:sp>
      <p:sp>
        <p:nvSpPr>
          <p:cNvPr id="5123" name="Rectangle 3"/>
          <p:cNvSpPr>
            <a:spLocks noGrp="1" noChangeArrowheads="1"/>
          </p:cNvSpPr>
          <p:nvPr>
            <p:ph type="body" sz="half" idx="1"/>
          </p:nvPr>
        </p:nvSpPr>
        <p:spPr>
          <a:xfrm>
            <a:off x="609600" y="1905000"/>
            <a:ext cx="3579813" cy="4114800"/>
          </a:xfrm>
        </p:spPr>
        <p:txBody>
          <a:bodyPr/>
          <a:lstStyle/>
          <a:p>
            <a:pPr eaLnBrk="1" hangingPunct="1"/>
            <a:r>
              <a:rPr lang="en-US" sz="2500" dirty="0" smtClean="0"/>
              <a:t>Self-Made Man</a:t>
            </a:r>
          </a:p>
          <a:p>
            <a:pPr eaLnBrk="1" hangingPunct="1"/>
            <a:r>
              <a:rPr lang="en-US" sz="2400" dirty="0" smtClean="0">
                <a:latin typeface="Arial" charset="0"/>
              </a:rPr>
              <a:t>A man who begins in poverty but becomes wealthy and powerful as a result of his own endeavors. </a:t>
            </a:r>
          </a:p>
          <a:p>
            <a:pPr eaLnBrk="1" hangingPunct="1"/>
            <a:r>
              <a:rPr lang="en-US" sz="2400" dirty="0" smtClean="0">
                <a:latin typeface="Arial" charset="0"/>
              </a:rPr>
              <a:t>Andrew Jackson was a perfect example</a:t>
            </a:r>
            <a:endParaRPr lang="en-US" sz="2500" dirty="0" smtClean="0"/>
          </a:p>
        </p:txBody>
      </p:sp>
      <p:graphicFrame>
        <p:nvGraphicFramePr>
          <p:cNvPr id="26667" name="Group 43"/>
          <p:cNvGraphicFramePr>
            <a:graphicFrameLocks noGrp="1"/>
          </p:cNvGraphicFramePr>
          <p:nvPr>
            <p:ph sz="quarter" idx="3"/>
          </p:nvPr>
        </p:nvGraphicFramePr>
        <p:xfrm>
          <a:off x="5102225" y="3960813"/>
          <a:ext cx="3632835" cy="1981200"/>
        </p:xfrm>
        <a:graphic>
          <a:graphicData uri="http://schemas.openxmlformats.org/drawingml/2006/table">
            <a:tbl>
              <a:tblPr/>
              <a:tblGrid>
                <a:gridCol w="208280"/>
                <a:gridCol w="208280"/>
                <a:gridCol w="3216275"/>
              </a:tblGrid>
              <a:tr h="1981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a.</a:t>
                      </a:r>
                      <a:endParaRPr kumimoji="0" lang="en-US" sz="18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dirty="0" smtClean="0">
                        <a:ln>
                          <a:noFill/>
                        </a:ln>
                        <a:solidFill>
                          <a:schemeClr val="tx1"/>
                        </a:solidFill>
                        <a:effectLst/>
                        <a:latin typeface="Verdana"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pic>
        <p:nvPicPr>
          <p:cNvPr id="5128" name="Content Placeholder 6" descr="http://www.joebrightbooks.com/assets/photos/Politicians/Andrew%20Jackson/Andrew-Jackson.jpg"/>
          <p:cNvPicPr>
            <a:picLocks noGrp="1"/>
          </p:cNvPicPr>
          <p:nvPr>
            <p:ph sz="quarter" idx="2"/>
          </p:nvPr>
        </p:nvPicPr>
        <p:blipFill>
          <a:blip r:embed="rId3" cstate="print"/>
          <a:srcRect/>
          <a:stretch>
            <a:fillRect/>
          </a:stretch>
        </p:blipFill>
        <p:spPr>
          <a:xfrm>
            <a:off x="4495800" y="1905000"/>
            <a:ext cx="2895600" cy="388778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Jacksonian</a:t>
            </a:r>
            <a:r>
              <a:rPr lang="en-US" dirty="0" smtClean="0"/>
              <a:t> Democracy</a:t>
            </a:r>
            <a:endParaRPr lang="en-US" dirty="0"/>
          </a:p>
        </p:txBody>
      </p:sp>
      <p:sp>
        <p:nvSpPr>
          <p:cNvPr id="3" name="Content Placeholder 2"/>
          <p:cNvSpPr>
            <a:spLocks noGrp="1"/>
          </p:cNvSpPr>
          <p:nvPr>
            <p:ph idx="1"/>
          </p:nvPr>
        </p:nvSpPr>
        <p:spPr/>
        <p:txBody>
          <a:bodyPr/>
          <a:lstStyle/>
          <a:p>
            <a:r>
              <a:rPr lang="en-US" dirty="0" smtClean="0"/>
              <a:t>Age of the Common Man</a:t>
            </a:r>
          </a:p>
          <a:p>
            <a:r>
              <a:rPr lang="en-US" dirty="0" smtClean="0"/>
              <a:t>Rise of a democratic society</a:t>
            </a:r>
          </a:p>
          <a:p>
            <a:r>
              <a:rPr lang="en-US" dirty="0" smtClean="0"/>
              <a:t>Universal white male suffrage</a:t>
            </a:r>
          </a:p>
          <a:p>
            <a:r>
              <a:rPr lang="en-US" dirty="0" smtClean="0"/>
              <a:t>Permanent two party system</a:t>
            </a:r>
          </a:p>
          <a:p>
            <a:r>
              <a:rPr lang="en-US" dirty="0" smtClean="0"/>
              <a:t>Popular vote for president</a:t>
            </a:r>
          </a:p>
          <a:p>
            <a:r>
              <a:rPr lang="en-US" dirty="0" smtClean="0"/>
              <a:t>Birth of the spoils system</a:t>
            </a:r>
          </a:p>
          <a:p>
            <a:r>
              <a:rPr lang="en-US" dirty="0" smtClean="0"/>
              <a:t>Growth of state level political</a:t>
            </a:r>
          </a:p>
          <a:p>
            <a:pPr>
              <a:buNone/>
            </a:pPr>
            <a:r>
              <a:rPr lang="en-US" dirty="0" smtClean="0"/>
              <a:t> </a:t>
            </a:r>
            <a:r>
              <a:rPr lang="en-US" dirty="0" smtClean="0"/>
              <a:t>  activity </a:t>
            </a:r>
          </a:p>
          <a:p>
            <a:endParaRPr lang="en-US" dirty="0" smtClean="0"/>
          </a:p>
          <a:p>
            <a:endParaRPr lang="en-US" dirty="0"/>
          </a:p>
        </p:txBody>
      </p:sp>
      <p:pic>
        <p:nvPicPr>
          <p:cNvPr id="4" name="Picture 5" descr="Andrew Jackson"/>
          <p:cNvPicPr>
            <a:picLocks noChangeAspect="1" noChangeArrowheads="1"/>
          </p:cNvPicPr>
          <p:nvPr/>
        </p:nvPicPr>
        <p:blipFill>
          <a:blip r:embed="rId2" cstate="print"/>
          <a:srcRect/>
          <a:stretch>
            <a:fillRect/>
          </a:stretch>
        </p:blipFill>
        <p:spPr>
          <a:xfrm>
            <a:off x="5410200" y="2286000"/>
            <a:ext cx="2425700" cy="3200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Economic Issues</a:t>
            </a:r>
          </a:p>
        </p:txBody>
      </p:sp>
      <p:sp>
        <p:nvSpPr>
          <p:cNvPr id="16387" name="Content Placeholder 4"/>
          <p:cNvSpPr>
            <a:spLocks noGrp="1"/>
          </p:cNvSpPr>
          <p:nvPr>
            <p:ph idx="1"/>
          </p:nvPr>
        </p:nvSpPr>
        <p:spPr>
          <a:xfrm>
            <a:off x="1066800" y="1827213"/>
            <a:ext cx="7616825" cy="4114800"/>
          </a:xfrm>
        </p:spPr>
        <p:txBody>
          <a:bodyPr/>
          <a:lstStyle/>
          <a:p>
            <a:r>
              <a:rPr lang="en-US" smtClean="0"/>
              <a:t>Moving to a market economy created new challenges</a:t>
            </a:r>
          </a:p>
          <a:p>
            <a:r>
              <a:rPr lang="en-US" smtClean="0"/>
              <a:t>Boom and Bust business cycle</a:t>
            </a:r>
          </a:p>
          <a:p>
            <a:r>
              <a:rPr lang="en-US" smtClean="0"/>
              <a:t>Panic of 1819</a:t>
            </a:r>
          </a:p>
          <a:p>
            <a:r>
              <a:rPr lang="en-US" smtClean="0"/>
              <a:t>Growth of state level political activity</a:t>
            </a:r>
          </a:p>
        </p:txBody>
      </p:sp>
      <p:pic>
        <p:nvPicPr>
          <p:cNvPr id="16388" name="Picture 2" descr="C:\Documents and Settings\emeador\Local Settings\Temporary Internet Files\Content.IE5\4XXZL2K7\MMj03157770000[1].gif"/>
          <p:cNvPicPr>
            <a:picLocks noChangeAspect="1" noChangeArrowheads="1" noCrop="1"/>
          </p:cNvPicPr>
          <p:nvPr/>
        </p:nvPicPr>
        <p:blipFill>
          <a:blip r:embed="rId2" cstate="print"/>
          <a:srcRect/>
          <a:stretch>
            <a:fillRect/>
          </a:stretch>
        </p:blipFill>
        <p:spPr bwMode="auto">
          <a:xfrm>
            <a:off x="3810000" y="4325938"/>
            <a:ext cx="1600200" cy="17621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7313612" cy="1143000"/>
          </a:xfrm>
        </p:spPr>
        <p:txBody>
          <a:bodyPr/>
          <a:lstStyle/>
          <a:p>
            <a:pPr eaLnBrk="1" hangingPunct="1"/>
            <a:r>
              <a:rPr lang="en-US" dirty="0" smtClean="0"/>
              <a:t>Election of 1824</a:t>
            </a:r>
          </a:p>
        </p:txBody>
      </p:sp>
      <p:sp>
        <p:nvSpPr>
          <p:cNvPr id="19459" name="Rectangle 3"/>
          <p:cNvSpPr>
            <a:spLocks noGrp="1" noChangeArrowheads="1"/>
          </p:cNvSpPr>
          <p:nvPr>
            <p:ph type="body" sz="half" idx="1"/>
          </p:nvPr>
        </p:nvSpPr>
        <p:spPr>
          <a:xfrm>
            <a:off x="762000" y="1828800"/>
            <a:ext cx="3579812" cy="4114800"/>
          </a:xfrm>
        </p:spPr>
        <p:txBody>
          <a:bodyPr>
            <a:normAutofit fontScale="92500" lnSpcReduction="20000"/>
          </a:bodyPr>
          <a:lstStyle/>
          <a:p>
            <a:pPr eaLnBrk="1" hangingPunct="1"/>
            <a:r>
              <a:rPr lang="en-US" sz="2500" dirty="0" smtClean="0"/>
              <a:t>Four candidates from the same party (Jackson, Adams, Clay, Crawford)</a:t>
            </a:r>
          </a:p>
          <a:p>
            <a:pPr eaLnBrk="1" hangingPunct="1"/>
            <a:r>
              <a:rPr lang="en-US" sz="2500" dirty="0" smtClean="0"/>
              <a:t>Jackson wins popular vote</a:t>
            </a:r>
          </a:p>
          <a:p>
            <a:pPr eaLnBrk="1" hangingPunct="1"/>
            <a:r>
              <a:rPr lang="en-US" sz="2500" dirty="0" smtClean="0"/>
              <a:t>House of Representatives chooses a president. </a:t>
            </a:r>
            <a:endParaRPr lang="en-US" sz="2500" dirty="0" smtClean="0"/>
          </a:p>
          <a:p>
            <a:r>
              <a:rPr lang="en-US" sz="2500" dirty="0" smtClean="0"/>
              <a:t> Clay </a:t>
            </a:r>
            <a:r>
              <a:rPr lang="en-US" sz="2500" dirty="0" smtClean="0"/>
              <a:t>throws support to J.Q. Adams</a:t>
            </a:r>
          </a:p>
          <a:p>
            <a:pPr eaLnBrk="1" hangingPunct="1"/>
            <a:r>
              <a:rPr lang="en-US" sz="2500" dirty="0" smtClean="0"/>
              <a:t>Jackson never forgot</a:t>
            </a:r>
          </a:p>
        </p:txBody>
      </p:sp>
      <p:sp>
        <p:nvSpPr>
          <p:cNvPr id="7" name="Content Placeholder 6"/>
          <p:cNvSpPr>
            <a:spLocks noGrp="1"/>
          </p:cNvSpPr>
          <p:nvPr>
            <p:ph sz="half" idx="2"/>
          </p:nvPr>
        </p:nvSpPr>
        <p:spPr>
          <a:xfrm>
            <a:off x="4572000" y="1828800"/>
            <a:ext cx="3581400" cy="4114800"/>
          </a:xfrm>
        </p:spPr>
        <p:txBody>
          <a:bodyPr/>
          <a:lstStyle/>
          <a:p>
            <a:endParaRPr lang="en-US" dirty="0"/>
          </a:p>
        </p:txBody>
      </p:sp>
      <p:pic>
        <p:nvPicPr>
          <p:cNvPr id="2050" name="Picture 2" descr="C:\Users\Elizabeth\AppData\Local\Microsoft\Windows\Temporary Internet Files\Content.IE5\0IO2DEIS\MM900336797[1].gif"/>
          <p:cNvPicPr>
            <a:picLocks noChangeAspect="1" noChangeArrowheads="1" noCrop="1"/>
          </p:cNvPicPr>
          <p:nvPr/>
        </p:nvPicPr>
        <p:blipFill>
          <a:blip r:embed="rId3" cstate="print"/>
          <a:srcRect/>
          <a:stretch>
            <a:fillRect/>
          </a:stretch>
        </p:blipFill>
        <p:spPr bwMode="auto">
          <a:xfrm>
            <a:off x="4267200" y="1981200"/>
            <a:ext cx="3400697" cy="33528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101</TotalTime>
  <Words>1787</Words>
  <Application>Microsoft Office PowerPoint</Application>
  <PresentationFormat>On-screen Show (4:3)</PresentationFormat>
  <Paragraphs>186</Paragraphs>
  <Slides>32</Slides>
  <Notes>14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Opulent</vt:lpstr>
      <vt:lpstr>10.  Triumph of White Men’s Democracy </vt:lpstr>
      <vt:lpstr>State of the Union</vt:lpstr>
      <vt:lpstr>The New Democracy</vt:lpstr>
      <vt:lpstr>Democratic Culture in Literature</vt:lpstr>
      <vt:lpstr>Democracy in the Visual Arts</vt:lpstr>
      <vt:lpstr>Hero of the Age….</vt:lpstr>
      <vt:lpstr>Jacksonian Democracy</vt:lpstr>
      <vt:lpstr>Economic Issues</vt:lpstr>
      <vt:lpstr>Election of 1824</vt:lpstr>
      <vt:lpstr>1824 -1828  John Quincy Adams Administration</vt:lpstr>
      <vt:lpstr>Revolution of 1828</vt:lpstr>
      <vt:lpstr>Birth of the Democratic Party</vt:lpstr>
      <vt:lpstr>Whig Party </vt:lpstr>
      <vt:lpstr>Democrats and Whigs in the Age of Jackson</vt:lpstr>
      <vt:lpstr>Two Attitudes</vt:lpstr>
      <vt:lpstr>Jackson wins!</vt:lpstr>
      <vt:lpstr>New President</vt:lpstr>
      <vt:lpstr>Old Hickory</vt:lpstr>
      <vt:lpstr>First Major Decision: Indian Removal Act (1830)</vt:lpstr>
      <vt:lpstr>Slide 20</vt:lpstr>
      <vt:lpstr>“The Tariff of Abominations.”</vt:lpstr>
      <vt:lpstr>Nullification Crisis </vt:lpstr>
      <vt:lpstr>Defends the Spoils System</vt:lpstr>
      <vt:lpstr>Peggy Eaton Affair</vt:lpstr>
      <vt:lpstr>Maysville Road</vt:lpstr>
      <vt:lpstr>Bank Wars</vt:lpstr>
      <vt:lpstr>Slide 27</vt:lpstr>
      <vt:lpstr>Death of the Bank of US </vt:lpstr>
      <vt:lpstr>Jackson’s Second Term</vt:lpstr>
      <vt:lpstr>Slide 30</vt:lpstr>
      <vt:lpstr>Panic of 1837</vt:lpstr>
      <vt:lpstr>Led to Fall of Van Buren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Triumph of White Men’s Democracy</dc:title>
  <dc:creator>Elizabeth</dc:creator>
  <cp:lastModifiedBy>Elizabeth</cp:lastModifiedBy>
  <cp:revision>11</cp:revision>
  <dcterms:created xsi:type="dcterms:W3CDTF">2013-11-11T01:02:58Z</dcterms:created>
  <dcterms:modified xsi:type="dcterms:W3CDTF">2013-11-11T02:44:58Z</dcterms:modified>
</cp:coreProperties>
</file>