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sldIdLst>
    <p:sldId id="256" r:id="rId2"/>
    <p:sldId id="287" r:id="rId3"/>
    <p:sldId id="289" r:id="rId4"/>
    <p:sldId id="257" r:id="rId5"/>
    <p:sldId id="258" r:id="rId6"/>
    <p:sldId id="259" r:id="rId7"/>
    <p:sldId id="260" r:id="rId8"/>
    <p:sldId id="261" r:id="rId9"/>
    <p:sldId id="292" r:id="rId10"/>
    <p:sldId id="262" r:id="rId11"/>
    <p:sldId id="263" r:id="rId12"/>
    <p:sldId id="271" r:id="rId13"/>
    <p:sldId id="264" r:id="rId14"/>
    <p:sldId id="265" r:id="rId15"/>
    <p:sldId id="266" r:id="rId16"/>
    <p:sldId id="267" r:id="rId17"/>
    <p:sldId id="269" r:id="rId18"/>
    <p:sldId id="268" r:id="rId19"/>
    <p:sldId id="270" r:id="rId20"/>
    <p:sldId id="272" r:id="rId21"/>
    <p:sldId id="273" r:id="rId22"/>
    <p:sldId id="288" r:id="rId23"/>
    <p:sldId id="274" r:id="rId24"/>
    <p:sldId id="275" r:id="rId25"/>
    <p:sldId id="294" r:id="rId26"/>
    <p:sldId id="295" r:id="rId27"/>
    <p:sldId id="276" r:id="rId28"/>
    <p:sldId id="277" r:id="rId29"/>
    <p:sldId id="290" r:id="rId30"/>
    <p:sldId id="278" r:id="rId31"/>
    <p:sldId id="279" r:id="rId32"/>
    <p:sldId id="280" r:id="rId33"/>
    <p:sldId id="291" r:id="rId34"/>
    <p:sldId id="281" r:id="rId35"/>
    <p:sldId id="282" r:id="rId36"/>
    <p:sldId id="283" r:id="rId37"/>
    <p:sldId id="284" r:id="rId38"/>
    <p:sldId id="285" r:id="rId39"/>
    <p:sldId id="28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5" autoAdjust="0"/>
    <p:restoredTop sz="86491" autoAdjust="0"/>
  </p:normalViewPr>
  <p:slideViewPr>
    <p:cSldViewPr>
      <p:cViewPr varScale="1">
        <p:scale>
          <a:sx n="64" d="100"/>
          <a:sy n="64" d="100"/>
        </p:scale>
        <p:origin x="-540" y="-96"/>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9E129A-E2FE-46C9-A523-25F6DDBDE8E8}" type="datetimeFigureOut">
              <a:rPr lang="en-US"/>
              <a:pPr>
                <a:defRPr/>
              </a:pPr>
              <a:t>11/8/2010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3B68134-F00F-472B-B3C2-13198C6D23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D0D47F-8279-42BF-9B16-8D00796CCDEB}"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D53821C1-E152-462B-B795-5DEBA73911F5}" type="datetimeFigureOut">
              <a:rPr lang="en-US"/>
              <a:pPr>
                <a:defRPr/>
              </a:pPr>
              <a:t>11/8/2010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3B9227D-6A7C-4B13-AD5A-3FC907EF9D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C50D4DD-A8F3-4A83-A6C7-C653ADEA6D95}" type="datetimeFigureOut">
              <a:rPr lang="en-US"/>
              <a:pPr>
                <a:defRPr/>
              </a:pPr>
              <a:t>11/8/2010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12579F1-9DF9-43F8-BA8F-70F2A55D99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2C62401-2EF2-4D25-B766-20377D667E1F}" type="datetimeFigureOut">
              <a:rPr lang="en-US"/>
              <a:pPr>
                <a:defRPr/>
              </a:pPr>
              <a:t>11/8/2010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C74D3C1-DE3F-4EDB-B8B8-66B1165F174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9505FBDF-FE4E-42AA-970C-18F5D484A37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214910-62B5-49F2-9EEB-2449BB09E157}" type="datetimeFigureOut">
              <a:rPr lang="en-US"/>
              <a:pPr>
                <a:defRPr/>
              </a:pPr>
              <a:t>11/8/2010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7E036A8-84F7-4A90-A017-9EC9F7E4A9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8F3AA9-76BE-4EDC-98FF-67B83E36F5FA}" type="datetimeFigureOut">
              <a:rPr lang="en-US"/>
              <a:pPr>
                <a:defRPr/>
              </a:pPr>
              <a:t>11/8/2010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660498-8C31-4969-B29A-509FFC73B15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1E73E8B-35B0-401B-AA63-1C02CAEF2541}" type="datetimeFigureOut">
              <a:rPr lang="en-US"/>
              <a:pPr>
                <a:defRPr/>
              </a:pPr>
              <a:t>11/8/2010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0210D5A-9509-43CC-A829-75E60DC34A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3E95790-2CB0-47F6-9BAE-87D7B9CA33EC}" type="datetimeFigureOut">
              <a:rPr lang="en-US"/>
              <a:pPr>
                <a:defRPr/>
              </a:pPr>
              <a:t>11/8/2010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1CD4BD-0036-4501-AFAF-534FF6216E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313C7C9-E32F-429D-BBEA-F29E105A2766}" type="datetimeFigureOut">
              <a:rPr lang="en-US"/>
              <a:pPr>
                <a:defRPr/>
              </a:pPr>
              <a:t>11/8/2010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3BAA1DF-0B3C-463F-8DEF-B600CA7B18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1E6A201-6620-4F88-A0A8-A6AB1BDAAFAA}" type="datetimeFigureOut">
              <a:rPr lang="en-US"/>
              <a:pPr>
                <a:defRPr/>
              </a:pPr>
              <a:t>11/8/2010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C0C92DC-82F7-4BAA-8D9E-2E24C69F40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5A13E7D-33B9-4BC3-971F-6E8E994EB407}" type="datetimeFigureOut">
              <a:rPr lang="en-US"/>
              <a:pPr>
                <a:defRPr/>
              </a:pPr>
              <a:t>11/8/2010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163E260-A231-4A72-A62F-97BD8ABF4E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052E758-6AFC-4881-81EE-14C60E583BC0}" type="datetimeFigureOut">
              <a:rPr lang="en-US"/>
              <a:pPr>
                <a:defRPr/>
              </a:pPr>
              <a:t>11/8/2010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77A4508-7892-4C5F-93AA-6FE0EBEA88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9357A8BC-E62A-4EFA-BFF7-DE53E83685ED}" type="datetimeFigureOut">
              <a:rPr lang="en-US"/>
              <a:pPr>
                <a:defRPr/>
              </a:pPr>
              <a:t>11/8/2010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83FA623D-1324-47A8-AE2E-AD2C741D44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6" r:id="rId1"/>
    <p:sldLayoutId id="2147483747" r:id="rId2"/>
    <p:sldLayoutId id="2147483756"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teachpol.tcnj.edu/amer_pol_hist/fi/0000019a.htm"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images.ask.com/fr?q=Election+of+1948&amp;desturi=http%3A%2F%2Fwww.wisdomportal.com%2FTruman%2FTrumanBio.html&amp;fm=i&amp;ac=24&amp;ftURI=http%3A%2F%2Fimages.ask.com%2Ffr%3Fq%3DElection%2Bof%2B1948%26desturi%3Dhttp%253A%252F%252Fwww.wisdomportal.com%252FTruman%252FTrumanBio.html%26imagesrc%3Dhttp%253A%252F%252Fwww.wisdomportal.com%252FTruman%252FTruman-Dewey.gif%26thumbsrc%3Dhttp%253A%252F%252F65.214.37.88%252Fts%253Ft%253D17021730388578256357%26thumbuselocalisedstatic%3Dfalse%26fn%3DTruman-Dewey.gif%26imagewidth%3D150%26imageheight%3D150%26fs%3D18%26f%3D2%26fm%3Di%26ftbURI%3Dhttp%253A%252F%252Fimages.ask.com%252Fpictures%253Fq%253DElection%252Bof%252B1948%2526page%253D1&amp;qt=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zus.ask.com/r?t=a&amp;d=us&amp;s=a&amp;c=p&amp;ti=1&amp;ai=30751&amp;l=dir&amp;o=0&amp;sv=0a30052a&amp;ip=3f95a703&amp;u=http%3A%2F%2Fwww.celebritypicturesarchive.com%2Fpics%2Fe%2Felvis-presley%2Felvis-presley-002.jpg" TargetMode="External"/><Relationship Id="rId13" Type="http://schemas.openxmlformats.org/officeDocument/2006/relationships/image" Target="../media/image10.jpeg"/><Relationship Id="rId1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hyperlink" Target="http://wzus.ask.com/r?t=a&amp;d=us&amp;s=a&amp;c=p&amp;ti=1&amp;ai=30751&amp;l=dir&amp;o=0&amp;sv=0a300523&amp;ip=3f95a703&amp;u=http%3A%2F%2Fwww.grudge-match.com%2FImages%2FLucy.jpg" TargetMode="External"/><Relationship Id="rId17"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hyperlink" Target="http://wzus.ask.com/r?t=a&amp;d=us&amp;s=a&amp;c=p&amp;ti=1&amp;ai=30751&amp;l=dir&amp;o=0&amp;sv=0a300514&amp;ip=3f95a703&amp;u=http%3A%2F%2Fwww.fadedgiant.net%2Fassets%2Fimages%2FKing_martin_luther_11.gif" TargetMode="External"/><Relationship Id="rId20"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hyperlink" Target="http://us.st11.yimg.com/us.st.yimg.com/I/frankbeecostume_1941_63042069" TargetMode="External"/><Relationship Id="rId15" Type="http://schemas.openxmlformats.org/officeDocument/2006/relationships/image" Target="../media/image11.jpeg"/><Relationship Id="rId10" Type="http://schemas.openxmlformats.org/officeDocument/2006/relationships/image" Target="../media/image8.jpeg"/><Relationship Id="rId19" Type="http://schemas.openxmlformats.org/officeDocument/2006/relationships/hyperlink" Target="http://wzus.ask.com/r?t=a&amp;d=us&amp;s=a&amp;c=p&amp;ti=1&amp;ai=30751&amp;l=dir&amp;o=0&amp;sv=0a300529&amp;ip=3f95a703&amp;u=http%3A%2F%2Fwww.route40.net%2Fimages%2Fdiners-columbus.jpg" TargetMode="External"/><Relationship Id="rId4" Type="http://schemas.openxmlformats.org/officeDocument/2006/relationships/image" Target="../media/image4.jpeg"/><Relationship Id="rId9" Type="http://schemas.openxmlformats.org/officeDocument/2006/relationships/image" Target="../media/image7.jpeg"/><Relationship Id="rId14" Type="http://schemas.openxmlformats.org/officeDocument/2006/relationships/hyperlink" Target="http://wzus.ask.com/r?t=a&amp;d=us&amp;s=a&amp;c=p&amp;ti=1&amp;ai=30751&amp;l=dir&amp;o=0&amp;sv=0a300517&amp;ip=3f95a703&amp;u=http%3A%2F%2Fwww.fiftiesweb.com%2Fbandstand-stroll.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dreads.com/book/quotes/70401" TargetMode="External"/><Relationship Id="rId2" Type="http://schemas.openxmlformats.org/officeDocument/2006/relationships/hyperlink" Target="http://www.goodreads.com/author/show/1742.Jack_Keroua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jpeg"/><Relationship Id="rId7" Type="http://schemas.openxmlformats.org/officeDocument/2006/relationships/image" Target="../media/image65.jpeg"/><Relationship Id="rId2" Type="http://schemas.openxmlformats.org/officeDocument/2006/relationships/hyperlink" Target="http://wzus.ask.com/r?t=a&amp;d=us&amp;s=a&amp;c=p&amp;ti=1&amp;ai=30751&amp;l=dir&amp;o=333&amp;sv=0a300511&amp;ip=3f95a703&amp;u=http%3A%2F%2Fwww.bergen.org%2Fourstory%2Fprojects%2Fbrunet_boe%2Fimages%2Fcolored.jpg" TargetMode="External"/><Relationship Id="rId1" Type="http://schemas.openxmlformats.org/officeDocument/2006/relationships/slideLayout" Target="../slideLayouts/slideLayout2.xml"/><Relationship Id="rId6" Type="http://schemas.openxmlformats.org/officeDocument/2006/relationships/hyperlink" Target="http://wzus.ask.com/r?t=a&amp;d=us&amp;s=a&amp;c=p&amp;ti=1&amp;ai=30751&amp;l=dir&amp;o=333&amp;sv=0a300510&amp;ip=3f95a703&amp;u=http%3A%2F%2Fwww.bet.com%2FAssets%2FBET%2FPublished%2Fimage%2Fjpeg%2F65b4a1c5-055b-50b9-3dc7-907d30c1c573-whites_only_bb.jpg" TargetMode="External"/><Relationship Id="rId5" Type="http://schemas.openxmlformats.org/officeDocument/2006/relationships/image" Target="../media/image64.jpe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Image:AR_Little_Rock_Nine.jpg" TargetMode="External"/><Relationship Id="rId7" Type="http://schemas.openxmlformats.org/officeDocument/2006/relationships/image" Target="../media/image71.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hyperlink" Target="http://www.answers.com/topic/little-rock-desegregation-1957-jpg-1" TargetMode="External"/><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www.imakenews.com/bostonvw/e_article000458609.cfm?x=b11,0,w"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teachpol.tcnj.edu/amer_pol_hist/thumbnail429.html" TargetMode="Externa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Birthratechart.gif" TargetMode="External"/><Relationship Id="rId7" Type="http://schemas.openxmlformats.org/officeDocument/2006/relationships/image" Target="../media/image30.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http://upload.wikimedia.org/wikipedia/en/thumb/6/6b/Levittownhome.jpg/400px-Levittownhome.jpg&amp;imgrefurl=http://en.wikipedia.org/%3Ftitle%3DLevittown,_Pennsylvania&amp;h=321&amp;w=400&amp;sz=25&amp;tbnid=a2Rb-x5aK14GmM:&amp;tbnh=100&amp;tbnw=124&amp;hl=en&amp;start=12&amp;prev=/images%3Fq%3DLevittown%26gbv%3D1%26svnum%3D10%26hl%3Den" TargetMode="Externa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9.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gif"/><Relationship Id="rId7" Type="http://schemas.openxmlformats.org/officeDocument/2006/relationships/image" Target="../media/image38.gif"/><Relationship Id="rId2" Type="http://schemas.openxmlformats.org/officeDocument/2006/relationships/image" Target="../media/image33.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29.   Affluence and Anxiety</a:t>
            </a:r>
            <a:endParaRPr lang="en-US" dirty="0"/>
          </a:p>
        </p:txBody>
      </p:sp>
      <p:sp>
        <p:nvSpPr>
          <p:cNvPr id="4099" name="Subtitle 2"/>
          <p:cNvSpPr>
            <a:spLocks noGrp="1"/>
          </p:cNvSpPr>
          <p:nvPr>
            <p:ph type="subTitle" idx="1"/>
          </p:nvPr>
        </p:nvSpPr>
        <p:spPr>
          <a:xfrm>
            <a:off x="1371600" y="3332163"/>
            <a:ext cx="6400800" cy="1752600"/>
          </a:xfrm>
        </p:spPr>
        <p:txBody>
          <a:bodyPr/>
          <a:lstStyle/>
          <a:p>
            <a:pPr eaLnBrk="1" hangingPunct="1"/>
            <a:r>
              <a:rPr lang="en-US" smtClean="0"/>
              <a:t>1946 - 1960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smtClean="0"/>
              <a:t>Rise of the Sunbelt</a:t>
            </a:r>
          </a:p>
        </p:txBody>
      </p:sp>
      <p:sp>
        <p:nvSpPr>
          <p:cNvPr id="13315" name="Rectangle 3"/>
          <p:cNvSpPr>
            <a:spLocks noGrp="1" noChangeArrowheads="1"/>
          </p:cNvSpPr>
          <p:nvPr>
            <p:ph idx="1"/>
          </p:nvPr>
        </p:nvSpPr>
        <p:spPr/>
        <p:txBody>
          <a:bodyPr/>
          <a:lstStyle/>
          <a:p>
            <a:pPr eaLnBrk="1" hangingPunct="1"/>
            <a:r>
              <a:rPr lang="en-US" smtClean="0"/>
              <a:t>Millions moved from Northeast and Midwest</a:t>
            </a:r>
          </a:p>
          <a:p>
            <a:pPr eaLnBrk="1" hangingPunct="1"/>
            <a:r>
              <a:rPr lang="en-US" smtClean="0"/>
              <a:t>To South and West (Florida to California)</a:t>
            </a:r>
          </a:p>
          <a:p>
            <a:pPr eaLnBrk="1" hangingPunct="1"/>
            <a:r>
              <a:rPr lang="en-US" smtClean="0"/>
              <a:t>Shift of industry, people and political power</a:t>
            </a:r>
          </a:p>
        </p:txBody>
      </p:sp>
      <p:pic>
        <p:nvPicPr>
          <p:cNvPr id="13316" name="Picture 5" descr="Sunbelt_Map_051605"/>
          <p:cNvPicPr>
            <a:picLocks noChangeAspect="1" noChangeArrowheads="1"/>
          </p:cNvPicPr>
          <p:nvPr/>
        </p:nvPicPr>
        <p:blipFill>
          <a:blip r:embed="rId2" cstate="print"/>
          <a:srcRect/>
          <a:stretch>
            <a:fillRect/>
          </a:stretch>
        </p:blipFill>
        <p:spPr bwMode="auto">
          <a:xfrm>
            <a:off x="2209800" y="3352800"/>
            <a:ext cx="4267200" cy="2613025"/>
          </a:xfrm>
          <a:prstGeom prst="rect">
            <a:avLst/>
          </a:prstGeom>
          <a:noFill/>
          <a:ln w="9525">
            <a:noFill/>
            <a:miter lim="800000"/>
            <a:headEnd/>
            <a:tailEnd/>
          </a:ln>
        </p:spPr>
      </p:pic>
      <p:pic>
        <p:nvPicPr>
          <p:cNvPr id="13317" name="Picture 6" descr="MMj03363520000[1]"/>
          <p:cNvPicPr>
            <a:picLocks noChangeAspect="1" noChangeArrowheads="1" noCrop="1"/>
          </p:cNvPicPr>
          <p:nvPr/>
        </p:nvPicPr>
        <p:blipFill>
          <a:blip r:embed="rId3" cstate="print"/>
          <a:srcRect/>
          <a:stretch>
            <a:fillRect/>
          </a:stretch>
        </p:blipFill>
        <p:spPr bwMode="auto">
          <a:xfrm>
            <a:off x="1524000" y="4724400"/>
            <a:ext cx="1392238" cy="1428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smtClean="0"/>
              <a:t>Harry S Truman</a:t>
            </a:r>
          </a:p>
        </p:txBody>
      </p:sp>
      <p:sp>
        <p:nvSpPr>
          <p:cNvPr id="14339" name="Rectangle 3"/>
          <p:cNvSpPr>
            <a:spLocks noGrp="1" noChangeArrowheads="1"/>
          </p:cNvSpPr>
          <p:nvPr>
            <p:ph idx="1"/>
          </p:nvPr>
        </p:nvSpPr>
        <p:spPr/>
        <p:txBody>
          <a:bodyPr/>
          <a:lstStyle/>
          <a:p>
            <a:pPr eaLnBrk="1" hangingPunct="1"/>
            <a:r>
              <a:rPr lang="en-US" smtClean="0"/>
              <a:t>Replaced Franklin Delano Roosevelt</a:t>
            </a:r>
          </a:p>
          <a:p>
            <a:pPr eaLnBrk="1" hangingPunct="1"/>
            <a:r>
              <a:rPr lang="en-US" smtClean="0"/>
              <a:t>Matured into a decisive leader</a:t>
            </a:r>
          </a:p>
          <a:p>
            <a:pPr eaLnBrk="1" hangingPunct="1"/>
            <a:r>
              <a:rPr lang="en-US" smtClean="0"/>
              <a:t>Basic honesty and unpretentious style appealing</a:t>
            </a:r>
          </a:p>
        </p:txBody>
      </p:sp>
      <p:pic>
        <p:nvPicPr>
          <p:cNvPr id="14340" name="Picture 5" descr="TrumanCar"/>
          <p:cNvPicPr>
            <a:picLocks noChangeAspect="1" noChangeArrowheads="1"/>
          </p:cNvPicPr>
          <p:nvPr/>
        </p:nvPicPr>
        <p:blipFill>
          <a:blip r:embed="rId2" cstate="print"/>
          <a:srcRect/>
          <a:stretch>
            <a:fillRect/>
          </a:stretch>
        </p:blipFill>
        <p:spPr bwMode="auto">
          <a:xfrm>
            <a:off x="2895600" y="3276600"/>
            <a:ext cx="2895600" cy="3179763"/>
          </a:xfrm>
          <a:prstGeom prst="rect">
            <a:avLst/>
          </a:prstGeom>
          <a:noFill/>
          <a:ln w="9525">
            <a:noFill/>
            <a:miter lim="800000"/>
            <a:headEnd/>
            <a:tailEnd/>
          </a:ln>
        </p:spPr>
      </p:pic>
      <p:pic>
        <p:nvPicPr>
          <p:cNvPr id="14341" name="Picture 6" descr="MMj02839950000[1]"/>
          <p:cNvPicPr>
            <a:picLocks noChangeAspect="1" noChangeArrowheads="1" noCrop="1"/>
          </p:cNvPicPr>
          <p:nvPr/>
        </p:nvPicPr>
        <p:blipFill>
          <a:blip r:embed="rId3" cstate="print"/>
          <a:srcRect/>
          <a:stretch>
            <a:fillRect/>
          </a:stretch>
        </p:blipFill>
        <p:spPr bwMode="auto">
          <a:xfrm>
            <a:off x="1066800" y="3987800"/>
            <a:ext cx="2057400" cy="2184400"/>
          </a:xfrm>
          <a:prstGeom prst="rect">
            <a:avLst/>
          </a:prstGeom>
          <a:noFill/>
          <a:ln w="9525">
            <a:noFill/>
            <a:miter lim="800000"/>
            <a:headEnd/>
            <a:tailEnd/>
          </a:ln>
        </p:spPr>
      </p:pic>
      <p:pic>
        <p:nvPicPr>
          <p:cNvPr id="14342" name="Picture 8" descr="trumanpromo"/>
          <p:cNvPicPr>
            <a:picLocks noChangeAspect="1" noChangeArrowheads="1"/>
          </p:cNvPicPr>
          <p:nvPr/>
        </p:nvPicPr>
        <p:blipFill>
          <a:blip r:embed="rId4" cstate="print"/>
          <a:srcRect/>
          <a:stretch>
            <a:fillRect/>
          </a:stretch>
        </p:blipFill>
        <p:spPr bwMode="auto">
          <a:xfrm>
            <a:off x="5715000" y="3657600"/>
            <a:ext cx="2071688" cy="23526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u="sng" dirty="0" smtClean="0"/>
              <a:t>The Fair Deal</a:t>
            </a:r>
          </a:p>
        </p:txBody>
      </p:sp>
      <p:sp>
        <p:nvSpPr>
          <p:cNvPr id="15363" name="Rectangle 6"/>
          <p:cNvSpPr>
            <a:spLocks noGrp="1" noChangeArrowheads="1"/>
          </p:cNvSpPr>
          <p:nvPr>
            <p:ph idx="1"/>
          </p:nvPr>
        </p:nvSpPr>
        <p:spPr/>
        <p:txBody>
          <a:bodyPr/>
          <a:lstStyle/>
          <a:p>
            <a:pPr eaLnBrk="1" hangingPunct="1"/>
            <a:r>
              <a:rPr lang="en-US" smtClean="0"/>
              <a:t>Reform program</a:t>
            </a:r>
          </a:p>
          <a:p>
            <a:pPr eaLnBrk="1" hangingPunct="1"/>
            <a:r>
              <a:rPr lang="en-US" smtClean="0"/>
              <a:t>National health care insurance</a:t>
            </a:r>
          </a:p>
          <a:p>
            <a:pPr eaLnBrk="1" hangingPunct="1"/>
            <a:r>
              <a:rPr lang="en-US" smtClean="0"/>
              <a:t>Federal aid to education</a:t>
            </a:r>
          </a:p>
          <a:p>
            <a:pPr eaLnBrk="1" hangingPunct="1"/>
            <a:r>
              <a:rPr lang="en-US" smtClean="0"/>
              <a:t>Civil Rights</a:t>
            </a:r>
          </a:p>
          <a:p>
            <a:pPr eaLnBrk="1" hangingPunct="1"/>
            <a:r>
              <a:rPr lang="en-US" smtClean="0"/>
              <a:t>Public housing</a:t>
            </a:r>
          </a:p>
          <a:p>
            <a:pPr eaLnBrk="1" hangingPunct="1"/>
            <a:r>
              <a:rPr lang="en-US" smtClean="0"/>
              <a:t>New farm program</a:t>
            </a:r>
          </a:p>
          <a:p>
            <a:pPr eaLnBrk="1" hangingPunct="1"/>
            <a:r>
              <a:rPr lang="en-US" smtClean="0"/>
              <a:t>Conservatives blocked most</a:t>
            </a:r>
          </a:p>
        </p:txBody>
      </p:sp>
      <p:pic>
        <p:nvPicPr>
          <p:cNvPr id="15364" name="Picture 4" descr="MMj02867590000[1]"/>
          <p:cNvPicPr>
            <a:picLocks noChangeAspect="1" noChangeArrowheads="1" noCrop="1"/>
          </p:cNvPicPr>
          <p:nvPr/>
        </p:nvPicPr>
        <p:blipFill>
          <a:blip r:embed="rId2" cstate="print"/>
          <a:srcRect/>
          <a:stretch>
            <a:fillRect/>
          </a:stretch>
        </p:blipFill>
        <p:spPr bwMode="auto">
          <a:xfrm>
            <a:off x="5029200" y="1525588"/>
            <a:ext cx="3657600" cy="34956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533400" y="457200"/>
            <a:ext cx="8229600" cy="5562600"/>
          </a:xfrm>
        </p:spPr>
        <p:txBody>
          <a:bodyPr/>
          <a:lstStyle/>
          <a:p>
            <a:pPr eaLnBrk="1" hangingPunct="1">
              <a:lnSpc>
                <a:spcPct val="90000"/>
              </a:lnSpc>
            </a:pPr>
            <a:r>
              <a:rPr lang="en-US" smtClean="0"/>
              <a:t>When President Harry Truman picked up his "Washington Post" early on December 6, 1950, to read a review of his daughter Margaret Truman's singing performance, he was livid. Though conceding that Miss Truman was "extremely attractive," Paul Hume, the "Post's" music critic, stated bluntly that "Miss Truman cannot sing very well" and "has not improved" over the years. The president wrote the following letter to the 34-year old Hume, whom he compared to the columnist Westbrook Pegler ("a rat," in Truman's view).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04800" y="652463"/>
            <a:ext cx="8305800" cy="5934075"/>
          </a:xfrm>
          <a:prstGeom prst="rect">
            <a:avLst/>
          </a:prstGeom>
          <a:noFill/>
          <a:ln w="9525">
            <a:noFill/>
            <a:miter lim="800000"/>
            <a:headEnd/>
            <a:tailEnd/>
          </a:ln>
        </p:spPr>
        <p:txBody>
          <a:bodyPr anchor="ctr">
            <a:spAutoFit/>
          </a:bodyPr>
          <a:lstStyle/>
          <a:p>
            <a:pPr algn="ctr"/>
            <a:r>
              <a:rPr lang="en-US" sz="2400">
                <a:latin typeface="Book Antiqua" pitchFamily="18" charset="0"/>
              </a:rPr>
              <a:t>Mr. Hume: </a:t>
            </a:r>
          </a:p>
          <a:p>
            <a:pPr algn="ctr"/>
            <a:r>
              <a:rPr lang="en-US" sz="2400">
                <a:latin typeface="Book Antiqua" pitchFamily="18" charset="0"/>
              </a:rPr>
              <a:t>          I've just read your lousy review of Margaret's concert. I've come to the conclusion that you are an "eight ulcer man on four ulcer pay." </a:t>
            </a:r>
          </a:p>
          <a:p>
            <a:pPr algn="ctr"/>
            <a:r>
              <a:rPr lang="en-US" sz="2400">
                <a:latin typeface="Book Antiqua" pitchFamily="18" charset="0"/>
              </a:rPr>
              <a:t>          It seems to me that you are a frustrated old man who wishes he could have been successful. When you write such poppy-cock as was in the back section of the paper you work for it shows conclusively that you're off the beam and at least four of your ulcers are at work. </a:t>
            </a:r>
          </a:p>
          <a:p>
            <a:pPr algn="ctr"/>
            <a:r>
              <a:rPr lang="en-US" sz="2400">
                <a:latin typeface="Book Antiqua" pitchFamily="18" charset="0"/>
              </a:rPr>
              <a:t>          Some day I hope to meet you. When that happens you'll need a new nose, a lot of beefsteak for black eyes, and perhaps a supporter below! </a:t>
            </a:r>
          </a:p>
          <a:p>
            <a:pPr algn="ctr"/>
            <a:r>
              <a:rPr lang="en-US" sz="2400">
                <a:latin typeface="Book Antiqua" pitchFamily="18" charset="0"/>
              </a:rPr>
              <a:t>          Pegler, a gutter snipe, is a gentleman alongside you. I hope you'll accept that statement as a worse insult than a reflection on your ancestry. </a:t>
            </a:r>
          </a:p>
          <a:p>
            <a:pPr algn="ctr"/>
            <a:r>
              <a:rPr lang="en-US" sz="2400">
                <a:latin typeface="Book Antiqua" pitchFamily="18" charset="0"/>
              </a:rPr>
              <a:t>          H.S.T.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smtClean="0"/>
              <a:t>Economic Program </a:t>
            </a:r>
          </a:p>
        </p:txBody>
      </p:sp>
      <p:sp>
        <p:nvSpPr>
          <p:cNvPr id="18435" name="Rectangle 3"/>
          <p:cNvSpPr>
            <a:spLocks noGrp="1" noChangeArrowheads="1"/>
          </p:cNvSpPr>
          <p:nvPr>
            <p:ph idx="1"/>
          </p:nvPr>
        </p:nvSpPr>
        <p:spPr/>
        <p:txBody>
          <a:bodyPr/>
          <a:lstStyle/>
          <a:p>
            <a:pPr eaLnBrk="1" hangingPunct="1"/>
            <a:r>
              <a:rPr lang="en-US" smtClean="0"/>
              <a:t>Employment Act of 1946:  Council of Economic Advisers to promote economic welfare</a:t>
            </a:r>
          </a:p>
          <a:p>
            <a:pPr eaLnBrk="1" hangingPunct="1"/>
            <a:r>
              <a:rPr lang="en-US" smtClean="0"/>
              <a:t>Southern Democrats and Republicans unite to relax controls of World War II</a:t>
            </a:r>
          </a:p>
          <a:p>
            <a:pPr eaLnBrk="1" hangingPunct="1"/>
            <a:r>
              <a:rPr lang="en-US" smtClean="0"/>
              <a:t>Inflation rate rising 25%</a:t>
            </a:r>
          </a:p>
          <a:p>
            <a:pPr eaLnBrk="1" hangingPunct="1"/>
            <a:r>
              <a:rPr lang="en-US" smtClean="0"/>
              <a:t>4.5 Million workers strike in 1946</a:t>
            </a:r>
          </a:p>
          <a:p>
            <a:pPr eaLnBrk="1" hangingPunct="1"/>
            <a:r>
              <a:rPr lang="en-US" smtClean="0"/>
              <a:t>Truman took strong approach</a:t>
            </a:r>
          </a:p>
        </p:txBody>
      </p:sp>
      <p:pic>
        <p:nvPicPr>
          <p:cNvPr id="18436" name="Picture 4" descr="MMj02835910000[1]"/>
          <p:cNvPicPr>
            <a:picLocks noChangeAspect="1" noChangeArrowheads="1" noCrop="1"/>
          </p:cNvPicPr>
          <p:nvPr/>
        </p:nvPicPr>
        <p:blipFill>
          <a:blip r:embed="rId2" cstate="print"/>
          <a:srcRect/>
          <a:stretch>
            <a:fillRect/>
          </a:stretch>
        </p:blipFill>
        <p:spPr bwMode="auto">
          <a:xfrm>
            <a:off x="6705600" y="4038600"/>
            <a:ext cx="1981200" cy="1981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smtClean="0"/>
              <a:t>Civil Rights</a:t>
            </a:r>
          </a:p>
        </p:txBody>
      </p:sp>
      <p:sp>
        <p:nvSpPr>
          <p:cNvPr id="19459" name="Rectangle 3"/>
          <p:cNvSpPr>
            <a:spLocks noGrp="1" noChangeArrowheads="1"/>
          </p:cNvSpPr>
          <p:nvPr>
            <p:ph idx="1"/>
          </p:nvPr>
        </p:nvSpPr>
        <p:spPr/>
        <p:txBody>
          <a:bodyPr/>
          <a:lstStyle/>
          <a:p>
            <a:pPr eaLnBrk="1" hangingPunct="1"/>
            <a:r>
              <a:rPr lang="en-US" smtClean="0"/>
              <a:t>Used Executive Powers to form Committee on Civil Rights</a:t>
            </a:r>
          </a:p>
          <a:p>
            <a:pPr eaLnBrk="1" hangingPunct="1"/>
            <a:r>
              <a:rPr lang="en-US" smtClean="0"/>
              <a:t>1948 ended segregation in federal government and armed forces</a:t>
            </a:r>
          </a:p>
          <a:p>
            <a:pPr eaLnBrk="1" hangingPunct="1"/>
            <a:r>
              <a:rPr lang="en-US" smtClean="0"/>
              <a:t>Southern Democrats blocked most of his civil rights legislation</a:t>
            </a:r>
          </a:p>
        </p:txBody>
      </p:sp>
      <p:pic>
        <p:nvPicPr>
          <p:cNvPr id="19460" name="Picture 7" descr="President Truman shaking hands with an African-American Sergeant"/>
          <p:cNvPicPr>
            <a:picLocks noChangeAspect="1" noChangeArrowheads="1"/>
          </p:cNvPicPr>
          <p:nvPr/>
        </p:nvPicPr>
        <p:blipFill>
          <a:blip r:embed="rId2" cstate="print"/>
          <a:srcRect/>
          <a:stretch>
            <a:fillRect/>
          </a:stretch>
        </p:blipFill>
        <p:spPr bwMode="auto">
          <a:xfrm>
            <a:off x="1066800" y="4572000"/>
            <a:ext cx="2190750" cy="1752600"/>
          </a:xfrm>
          <a:prstGeom prst="rect">
            <a:avLst/>
          </a:prstGeom>
          <a:noFill/>
          <a:ln w="9525">
            <a:noFill/>
            <a:miter lim="800000"/>
            <a:headEnd/>
            <a:tailEnd/>
          </a:ln>
        </p:spPr>
      </p:pic>
      <p:pic>
        <p:nvPicPr>
          <p:cNvPr id="19461" name="Picture 9" descr="President's Committee on Civil Rights"/>
          <p:cNvPicPr>
            <a:picLocks noChangeAspect="1" noChangeArrowheads="1"/>
          </p:cNvPicPr>
          <p:nvPr/>
        </p:nvPicPr>
        <p:blipFill>
          <a:blip r:embed="rId3" cstate="print"/>
          <a:srcRect/>
          <a:stretch>
            <a:fillRect/>
          </a:stretch>
        </p:blipFill>
        <p:spPr bwMode="auto">
          <a:xfrm>
            <a:off x="3352800" y="4572000"/>
            <a:ext cx="2806773" cy="1773238"/>
          </a:xfrm>
          <a:prstGeom prst="rect">
            <a:avLst/>
          </a:prstGeom>
          <a:noFill/>
          <a:ln w="9525">
            <a:noFill/>
            <a:miter lim="800000"/>
            <a:headEnd/>
            <a:tailEnd/>
          </a:ln>
        </p:spPr>
      </p:pic>
      <p:pic>
        <p:nvPicPr>
          <p:cNvPr id="19462" name="Picture 11" descr="President Truman addressing the NAACP"/>
          <p:cNvPicPr>
            <a:picLocks noChangeAspect="1" noChangeArrowheads="1"/>
          </p:cNvPicPr>
          <p:nvPr/>
        </p:nvPicPr>
        <p:blipFill>
          <a:blip r:embed="rId4" cstate="print"/>
          <a:srcRect/>
          <a:stretch>
            <a:fillRect/>
          </a:stretch>
        </p:blipFill>
        <p:spPr bwMode="auto">
          <a:xfrm>
            <a:off x="6477000" y="4572000"/>
            <a:ext cx="1532855" cy="1743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u="sng" dirty="0" smtClean="0"/>
              <a:t>Taft-Hartley Act (1947</a:t>
            </a:r>
            <a:r>
              <a:rPr lang="en-US" dirty="0" smtClean="0"/>
              <a:t>)</a:t>
            </a:r>
          </a:p>
        </p:txBody>
      </p:sp>
      <p:sp>
        <p:nvSpPr>
          <p:cNvPr id="20483" name="Rectangle 3"/>
          <p:cNvSpPr>
            <a:spLocks noGrp="1" noChangeArrowheads="1"/>
          </p:cNvSpPr>
          <p:nvPr>
            <p:ph idx="1"/>
          </p:nvPr>
        </p:nvSpPr>
        <p:spPr/>
        <p:txBody>
          <a:bodyPr/>
          <a:lstStyle/>
          <a:p>
            <a:pPr eaLnBrk="1" hangingPunct="1">
              <a:lnSpc>
                <a:spcPct val="90000"/>
              </a:lnSpc>
            </a:pPr>
            <a:r>
              <a:rPr lang="en-US" smtClean="0"/>
              <a:t>Outlaws closed shop </a:t>
            </a:r>
            <a:r>
              <a:rPr lang="en-US" sz="2000" smtClean="0"/>
              <a:t>(contract requires union membership before hiring)</a:t>
            </a:r>
          </a:p>
          <a:p>
            <a:pPr eaLnBrk="1" hangingPunct="1">
              <a:lnSpc>
                <a:spcPct val="90000"/>
              </a:lnSpc>
            </a:pPr>
            <a:r>
              <a:rPr lang="en-US" smtClean="0"/>
              <a:t>States can pass “right to work” laws </a:t>
            </a:r>
            <a:r>
              <a:rPr lang="en-US" sz="2000" smtClean="0"/>
              <a:t>(requirement to join after hiring)</a:t>
            </a:r>
          </a:p>
          <a:p>
            <a:pPr eaLnBrk="1" hangingPunct="1">
              <a:lnSpc>
                <a:spcPct val="90000"/>
              </a:lnSpc>
            </a:pPr>
            <a:r>
              <a:rPr lang="en-US" smtClean="0"/>
              <a:t>Outlaws secondary boycotts </a:t>
            </a:r>
            <a:r>
              <a:rPr lang="en-US" sz="2000" smtClean="0"/>
              <a:t>(other unions joining)</a:t>
            </a:r>
          </a:p>
          <a:p>
            <a:pPr eaLnBrk="1" hangingPunct="1">
              <a:lnSpc>
                <a:spcPct val="90000"/>
              </a:lnSpc>
            </a:pPr>
            <a:r>
              <a:rPr lang="en-US" smtClean="0"/>
              <a:t>President has the power to invoke 80-day cooling off period</a:t>
            </a:r>
          </a:p>
          <a:p>
            <a:pPr eaLnBrk="1" hangingPunct="1">
              <a:lnSpc>
                <a:spcPct val="90000"/>
              </a:lnSpc>
            </a:pPr>
            <a:r>
              <a:rPr lang="en-US" smtClean="0"/>
              <a:t>Passed over Truman’s veto</a:t>
            </a:r>
          </a:p>
          <a:p>
            <a:pPr eaLnBrk="1" hangingPunct="1">
              <a:lnSpc>
                <a:spcPct val="90000"/>
              </a:lnSpc>
            </a:pPr>
            <a:r>
              <a:rPr lang="en-US" smtClean="0"/>
              <a:t>Major issue dividing Democrats and Republicans for years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smtClean="0"/>
              <a:t>Republicans Gain Control</a:t>
            </a:r>
          </a:p>
        </p:txBody>
      </p:sp>
      <p:sp>
        <p:nvSpPr>
          <p:cNvPr id="21507" name="Rectangle 3"/>
          <p:cNvSpPr>
            <a:spLocks noGrp="1" noChangeArrowheads="1"/>
          </p:cNvSpPr>
          <p:nvPr>
            <p:ph idx="1"/>
          </p:nvPr>
        </p:nvSpPr>
        <p:spPr/>
        <p:txBody>
          <a:bodyPr/>
          <a:lstStyle/>
          <a:p>
            <a:pPr eaLnBrk="1" hangingPunct="1"/>
            <a:r>
              <a:rPr lang="en-US" smtClean="0"/>
              <a:t>Congress in 1946</a:t>
            </a:r>
          </a:p>
          <a:p>
            <a:pPr eaLnBrk="1" hangingPunct="1"/>
            <a:r>
              <a:rPr lang="en-US" smtClean="0"/>
              <a:t>Roll back some of the New Deal gains for labor</a:t>
            </a:r>
          </a:p>
          <a:p>
            <a:pPr eaLnBrk="1" hangingPunct="1"/>
            <a:r>
              <a:rPr lang="en-US" u="sng" smtClean="0"/>
              <a:t>22</a:t>
            </a:r>
            <a:r>
              <a:rPr lang="en-US" u="sng" baseline="30000" smtClean="0"/>
              <a:t>nd</a:t>
            </a:r>
            <a:r>
              <a:rPr lang="en-US" u="sng" smtClean="0"/>
              <a:t> Amendment</a:t>
            </a:r>
            <a:r>
              <a:rPr lang="en-US" smtClean="0"/>
              <a:t> (1951): Two term limit</a:t>
            </a:r>
          </a:p>
        </p:txBody>
      </p:sp>
      <p:pic>
        <p:nvPicPr>
          <p:cNvPr id="21508" name="Picture 4" descr="MMj01782980000[1]"/>
          <p:cNvPicPr>
            <a:picLocks noChangeAspect="1" noChangeArrowheads="1" noCrop="1"/>
          </p:cNvPicPr>
          <p:nvPr/>
        </p:nvPicPr>
        <p:blipFill>
          <a:blip r:embed="rId2" cstate="print"/>
          <a:srcRect/>
          <a:stretch>
            <a:fillRect/>
          </a:stretch>
        </p:blipFill>
        <p:spPr bwMode="auto">
          <a:xfrm>
            <a:off x="2971800" y="3810000"/>
            <a:ext cx="2438400" cy="243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en-US" u="sng" dirty="0" smtClean="0"/>
              <a:t>Election of 1948</a:t>
            </a:r>
          </a:p>
        </p:txBody>
      </p:sp>
      <p:pic>
        <p:nvPicPr>
          <p:cNvPr id="22531" name="Picture 5" descr="0000019a">
            <a:hlinkClick r:id="rId2"/>
          </p:cNvPr>
          <p:cNvPicPr>
            <a:picLocks noChangeAspect="1" noChangeArrowheads="1"/>
          </p:cNvPicPr>
          <p:nvPr/>
        </p:nvPicPr>
        <p:blipFill>
          <a:blip r:embed="rId3" cstate="print"/>
          <a:srcRect/>
          <a:stretch>
            <a:fillRect/>
          </a:stretch>
        </p:blipFill>
        <p:spPr bwMode="auto">
          <a:xfrm>
            <a:off x="990600" y="1447800"/>
            <a:ext cx="6553200" cy="3489325"/>
          </a:xfrm>
          <a:prstGeom prst="rect">
            <a:avLst/>
          </a:prstGeom>
          <a:noFill/>
          <a:ln w="9525">
            <a:noFill/>
            <a:miter lim="800000"/>
            <a:headEnd/>
            <a:tailEnd/>
          </a:ln>
        </p:spPr>
      </p:pic>
      <p:pic>
        <p:nvPicPr>
          <p:cNvPr id="22532" name="Picture 7" descr="ts?t=17021730388578256357">
            <a:hlinkClick r:id="rId4"/>
          </p:cNvPr>
          <p:cNvPicPr>
            <a:picLocks noChangeAspect="1" noChangeArrowheads="1"/>
          </p:cNvPicPr>
          <p:nvPr/>
        </p:nvPicPr>
        <p:blipFill>
          <a:blip r:embed="rId5" cstate="print"/>
          <a:srcRect/>
          <a:stretch>
            <a:fillRect/>
          </a:stretch>
        </p:blipFill>
        <p:spPr bwMode="auto">
          <a:xfrm>
            <a:off x="1524000" y="4191000"/>
            <a:ext cx="1981200" cy="1981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Rosa Parks in 1955"/>
          <p:cNvPicPr>
            <a:picLocks noChangeAspect="1" noChangeArrowheads="1"/>
          </p:cNvPicPr>
          <p:nvPr/>
        </p:nvPicPr>
        <p:blipFill>
          <a:blip r:embed="rId2" cstate="print"/>
          <a:srcRect/>
          <a:stretch>
            <a:fillRect/>
          </a:stretch>
        </p:blipFill>
        <p:spPr bwMode="auto">
          <a:xfrm>
            <a:off x="509080" y="2895600"/>
            <a:ext cx="2196019" cy="1638300"/>
          </a:xfrm>
          <a:prstGeom prst="rect">
            <a:avLst/>
          </a:prstGeom>
          <a:noFill/>
          <a:ln w="9525">
            <a:noFill/>
            <a:miter lim="800000"/>
            <a:headEnd/>
            <a:tailEnd/>
          </a:ln>
        </p:spPr>
      </p:pic>
      <p:pic>
        <p:nvPicPr>
          <p:cNvPr id="5123" name="Picture 9" descr="ts?t=3957955473295116804"/>
          <p:cNvPicPr>
            <a:picLocks noChangeAspect="1" noChangeArrowheads="1"/>
          </p:cNvPicPr>
          <p:nvPr/>
        </p:nvPicPr>
        <p:blipFill>
          <a:blip r:embed="rId3" cstate="print"/>
          <a:srcRect/>
          <a:stretch>
            <a:fillRect/>
          </a:stretch>
        </p:blipFill>
        <p:spPr bwMode="auto">
          <a:xfrm>
            <a:off x="2971800" y="838200"/>
            <a:ext cx="1770063" cy="1905000"/>
          </a:xfrm>
          <a:prstGeom prst="rect">
            <a:avLst/>
          </a:prstGeom>
          <a:noFill/>
          <a:ln w="9525">
            <a:noFill/>
            <a:miter lim="800000"/>
            <a:headEnd/>
            <a:tailEnd/>
          </a:ln>
        </p:spPr>
      </p:pic>
      <p:pic>
        <p:nvPicPr>
          <p:cNvPr id="5124" name="Picture 13" descr="Classic Cars 1950 / 60's .... 1 to 3 hour Rental, From $250"/>
          <p:cNvPicPr>
            <a:picLocks noChangeAspect="1" noChangeArrowheads="1"/>
          </p:cNvPicPr>
          <p:nvPr/>
        </p:nvPicPr>
        <p:blipFill>
          <a:blip r:embed="rId4" cstate="print"/>
          <a:srcRect/>
          <a:stretch>
            <a:fillRect/>
          </a:stretch>
        </p:blipFill>
        <p:spPr bwMode="auto">
          <a:xfrm>
            <a:off x="4419600" y="2667000"/>
            <a:ext cx="2743200" cy="1198563"/>
          </a:xfrm>
          <a:prstGeom prst="rect">
            <a:avLst/>
          </a:prstGeom>
          <a:noFill/>
          <a:ln w="9525">
            <a:noFill/>
            <a:miter lim="800000"/>
            <a:headEnd/>
            <a:tailEnd/>
          </a:ln>
        </p:spPr>
      </p:pic>
      <p:pic>
        <p:nvPicPr>
          <p:cNvPr id="5125" name="Picture 15" descr="Click to enlarge">
            <a:hlinkClick r:id="rId5"/>
          </p:cNvPr>
          <p:cNvPicPr>
            <a:picLocks noChangeAspect="1" noChangeArrowheads="1"/>
          </p:cNvPicPr>
          <p:nvPr/>
        </p:nvPicPr>
        <p:blipFill>
          <a:blip r:embed="rId6" cstate="print"/>
          <a:srcRect/>
          <a:stretch>
            <a:fillRect/>
          </a:stretch>
        </p:blipFill>
        <p:spPr bwMode="auto">
          <a:xfrm>
            <a:off x="6858000" y="1136482"/>
            <a:ext cx="1447800" cy="2140118"/>
          </a:xfrm>
          <a:prstGeom prst="rect">
            <a:avLst/>
          </a:prstGeom>
          <a:noFill/>
          <a:ln w="9525">
            <a:noFill/>
            <a:miter lim="800000"/>
            <a:headEnd/>
            <a:tailEnd/>
          </a:ln>
        </p:spPr>
      </p:pic>
      <p:pic>
        <p:nvPicPr>
          <p:cNvPr id="5127" name="Picture 19" descr="Fads, Fashion"/>
          <p:cNvPicPr>
            <a:picLocks noChangeAspect="1" noChangeArrowheads="1"/>
          </p:cNvPicPr>
          <p:nvPr/>
        </p:nvPicPr>
        <p:blipFill>
          <a:blip r:embed="rId7" cstate="print"/>
          <a:srcRect/>
          <a:stretch>
            <a:fillRect/>
          </a:stretch>
        </p:blipFill>
        <p:spPr bwMode="auto">
          <a:xfrm>
            <a:off x="6096000" y="3886200"/>
            <a:ext cx="2619375" cy="1981200"/>
          </a:xfrm>
          <a:prstGeom prst="rect">
            <a:avLst/>
          </a:prstGeom>
          <a:noFill/>
          <a:ln w="9525">
            <a:noFill/>
            <a:miter lim="800000"/>
            <a:headEnd/>
            <a:tailEnd/>
          </a:ln>
        </p:spPr>
      </p:pic>
      <p:pic>
        <p:nvPicPr>
          <p:cNvPr id="5128" name="Picture 21" descr="elvis-presley-002.jpg">
            <a:hlinkClick r:id="rId8"/>
          </p:cNvPr>
          <p:cNvPicPr>
            <a:picLocks noChangeAspect="1" noChangeArrowheads="1"/>
          </p:cNvPicPr>
          <p:nvPr/>
        </p:nvPicPr>
        <p:blipFill>
          <a:blip r:embed="rId9" cstate="print"/>
          <a:srcRect/>
          <a:stretch>
            <a:fillRect/>
          </a:stretch>
        </p:blipFill>
        <p:spPr bwMode="auto">
          <a:xfrm>
            <a:off x="4724400" y="533400"/>
            <a:ext cx="2133600" cy="2133600"/>
          </a:xfrm>
          <a:prstGeom prst="rect">
            <a:avLst/>
          </a:prstGeom>
          <a:noFill/>
          <a:ln w="9525">
            <a:noFill/>
            <a:miter lim="800000"/>
            <a:headEnd/>
            <a:tailEnd/>
          </a:ln>
        </p:spPr>
      </p:pic>
      <p:pic>
        <p:nvPicPr>
          <p:cNvPr id="5129" name="Picture 27" descr="50's Fashion "/>
          <p:cNvPicPr>
            <a:picLocks noChangeAspect="1" noChangeArrowheads="1"/>
          </p:cNvPicPr>
          <p:nvPr/>
        </p:nvPicPr>
        <p:blipFill>
          <a:blip r:embed="rId10" cstate="print"/>
          <a:srcRect/>
          <a:stretch>
            <a:fillRect/>
          </a:stretch>
        </p:blipFill>
        <p:spPr bwMode="auto">
          <a:xfrm>
            <a:off x="2743200" y="4572000"/>
            <a:ext cx="2133600" cy="1493838"/>
          </a:xfrm>
          <a:prstGeom prst="rect">
            <a:avLst/>
          </a:prstGeom>
          <a:noFill/>
          <a:ln w="9525">
            <a:noFill/>
            <a:miter lim="800000"/>
            <a:headEnd/>
            <a:tailEnd/>
          </a:ln>
        </p:spPr>
      </p:pic>
      <p:pic>
        <p:nvPicPr>
          <p:cNvPr id="5130" name="Picture 29" descr="50's designs"/>
          <p:cNvPicPr>
            <a:picLocks noChangeAspect="1" noChangeArrowheads="1"/>
          </p:cNvPicPr>
          <p:nvPr/>
        </p:nvPicPr>
        <p:blipFill>
          <a:blip r:embed="rId11" cstate="print"/>
          <a:srcRect/>
          <a:stretch>
            <a:fillRect/>
          </a:stretch>
        </p:blipFill>
        <p:spPr bwMode="auto">
          <a:xfrm>
            <a:off x="6934200" y="2819400"/>
            <a:ext cx="1828800" cy="1811338"/>
          </a:xfrm>
          <a:prstGeom prst="rect">
            <a:avLst/>
          </a:prstGeom>
          <a:noFill/>
          <a:ln w="9525">
            <a:noFill/>
            <a:miter lim="800000"/>
            <a:headEnd/>
            <a:tailEnd/>
          </a:ln>
        </p:spPr>
      </p:pic>
      <p:pic>
        <p:nvPicPr>
          <p:cNvPr id="5131" name="Picture 30" descr="Lucy.jpg">
            <a:hlinkClick r:id="rId12"/>
          </p:cNvPr>
          <p:cNvPicPr>
            <a:picLocks noChangeAspect="1" noChangeArrowheads="1"/>
          </p:cNvPicPr>
          <p:nvPr>
            <p:ph type="body" idx="1"/>
          </p:nvPr>
        </p:nvPicPr>
        <p:blipFill>
          <a:blip r:embed="rId13" cstate="print"/>
          <a:srcRect/>
          <a:stretch>
            <a:fillRect/>
          </a:stretch>
        </p:blipFill>
        <p:spPr>
          <a:xfrm>
            <a:off x="2438400" y="2743200"/>
            <a:ext cx="2286000" cy="1839913"/>
          </a:xfrm>
        </p:spPr>
      </p:pic>
      <p:pic>
        <p:nvPicPr>
          <p:cNvPr id="5132" name="Picture 31" descr="bandstand-stroll.jpg">
            <a:hlinkClick r:id="rId14"/>
          </p:cNvPr>
          <p:cNvPicPr>
            <a:picLocks noChangeAspect="1" noChangeArrowheads="1"/>
          </p:cNvPicPr>
          <p:nvPr/>
        </p:nvPicPr>
        <p:blipFill>
          <a:blip r:embed="rId15" cstate="print"/>
          <a:srcRect/>
          <a:stretch>
            <a:fillRect/>
          </a:stretch>
        </p:blipFill>
        <p:spPr bwMode="auto">
          <a:xfrm>
            <a:off x="4419600" y="3886200"/>
            <a:ext cx="1828800" cy="1571625"/>
          </a:xfrm>
          <a:prstGeom prst="rect">
            <a:avLst/>
          </a:prstGeom>
          <a:noFill/>
          <a:ln w="9525">
            <a:noFill/>
            <a:miter lim="800000"/>
            <a:headEnd/>
            <a:tailEnd/>
          </a:ln>
        </p:spPr>
      </p:pic>
      <p:pic>
        <p:nvPicPr>
          <p:cNvPr id="5133" name="Picture 35" descr="King_martin_luther_11.gif">
            <a:hlinkClick r:id="rId16"/>
          </p:cNvPr>
          <p:cNvPicPr>
            <a:picLocks noChangeAspect="1" noChangeArrowheads="1"/>
          </p:cNvPicPr>
          <p:nvPr/>
        </p:nvPicPr>
        <p:blipFill>
          <a:blip r:embed="rId17" cstate="print"/>
          <a:srcRect/>
          <a:stretch>
            <a:fillRect/>
          </a:stretch>
        </p:blipFill>
        <p:spPr bwMode="auto">
          <a:xfrm>
            <a:off x="1295400" y="609600"/>
            <a:ext cx="1700213" cy="2133600"/>
          </a:xfrm>
          <a:prstGeom prst="rect">
            <a:avLst/>
          </a:prstGeom>
          <a:noFill/>
          <a:ln w="9525">
            <a:noFill/>
            <a:miter lim="800000"/>
            <a:headEnd/>
            <a:tailEnd/>
          </a:ln>
        </p:spPr>
      </p:pic>
      <p:pic>
        <p:nvPicPr>
          <p:cNvPr id="5134" name="Picture 37" descr="r?t=a&amp;d=us&amp;s=a&amp;c=p&amp;ti=1&amp;ai=30751&amp;l=dir&amp;o=0&amp;sv=0a300525&amp;ip=3f95a703&amp;u=http%3A%2F%2Fwww"/>
          <p:cNvPicPr>
            <a:picLocks noChangeAspect="1" noChangeArrowheads="1"/>
          </p:cNvPicPr>
          <p:nvPr/>
        </p:nvPicPr>
        <p:blipFill>
          <a:blip r:embed="rId18" cstate="print"/>
          <a:srcRect/>
          <a:stretch>
            <a:fillRect/>
          </a:stretch>
        </p:blipFill>
        <p:spPr bwMode="auto">
          <a:xfrm>
            <a:off x="4876800" y="5410200"/>
            <a:ext cx="1371600" cy="1111250"/>
          </a:xfrm>
          <a:prstGeom prst="rect">
            <a:avLst/>
          </a:prstGeom>
          <a:noFill/>
          <a:ln w="9525">
            <a:noFill/>
            <a:miter lim="800000"/>
            <a:headEnd/>
            <a:tailEnd/>
          </a:ln>
        </p:spPr>
      </p:pic>
      <p:pic>
        <p:nvPicPr>
          <p:cNvPr id="5135" name="Picture 39" descr="diners-columbus.jpg">
            <a:hlinkClick r:id="rId19"/>
          </p:cNvPr>
          <p:cNvPicPr>
            <a:picLocks noChangeAspect="1" noChangeArrowheads="1"/>
          </p:cNvPicPr>
          <p:nvPr/>
        </p:nvPicPr>
        <p:blipFill>
          <a:blip r:embed="rId20" cstate="print"/>
          <a:srcRect/>
          <a:stretch>
            <a:fillRect/>
          </a:stretch>
        </p:blipFill>
        <p:spPr bwMode="auto">
          <a:xfrm>
            <a:off x="457200" y="4549775"/>
            <a:ext cx="2286000" cy="17303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en-US" dirty="0" smtClean="0"/>
              <a:t>Two Reasons for Defeat</a:t>
            </a:r>
          </a:p>
        </p:txBody>
      </p:sp>
      <p:sp>
        <p:nvSpPr>
          <p:cNvPr id="23555" name="Rectangle 3"/>
          <p:cNvSpPr>
            <a:spLocks noGrp="1" noChangeArrowheads="1"/>
          </p:cNvSpPr>
          <p:nvPr>
            <p:ph idx="4294967295"/>
          </p:nvPr>
        </p:nvSpPr>
        <p:spPr>
          <a:xfrm>
            <a:off x="0" y="1600200"/>
            <a:ext cx="8229600" cy="4708525"/>
          </a:xfrm>
        </p:spPr>
        <p:txBody>
          <a:bodyPr/>
          <a:lstStyle/>
          <a:p>
            <a:pPr eaLnBrk="1" hangingPunct="1"/>
            <a:r>
              <a:rPr lang="en-US" smtClean="0"/>
              <a:t>Truman’s conflict with Congress</a:t>
            </a:r>
          </a:p>
          <a:p>
            <a:pPr eaLnBrk="1" hangingPunct="1"/>
            <a:r>
              <a:rPr lang="en-US" smtClean="0"/>
              <a:t>Pressing foreign policy with Cold War</a:t>
            </a:r>
          </a:p>
        </p:txBody>
      </p:sp>
      <p:pic>
        <p:nvPicPr>
          <p:cNvPr id="23556" name="Picture 5" descr="truman2"/>
          <p:cNvPicPr>
            <a:picLocks noChangeAspect="1" noChangeArrowheads="1"/>
          </p:cNvPicPr>
          <p:nvPr/>
        </p:nvPicPr>
        <p:blipFill>
          <a:blip r:embed="rId2" cstate="print"/>
          <a:srcRect/>
          <a:stretch>
            <a:fillRect/>
          </a:stretch>
        </p:blipFill>
        <p:spPr bwMode="auto">
          <a:xfrm>
            <a:off x="2209800" y="2743200"/>
            <a:ext cx="4191000" cy="33289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ewspaper 1952 election.jpg (140709 bytes)"/>
          <p:cNvPicPr>
            <a:picLocks noChangeAspect="1" noChangeArrowheads="1"/>
          </p:cNvPicPr>
          <p:nvPr/>
        </p:nvPicPr>
        <p:blipFill>
          <a:blip r:embed="rId2" cstate="print"/>
          <a:srcRect/>
          <a:stretch>
            <a:fillRect/>
          </a:stretch>
        </p:blipFill>
        <p:spPr bwMode="auto">
          <a:xfrm>
            <a:off x="2667000" y="609600"/>
            <a:ext cx="3733800" cy="52895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a:t>Domestic Policies</a:t>
            </a:r>
          </a:p>
        </p:txBody>
      </p:sp>
      <p:sp>
        <p:nvSpPr>
          <p:cNvPr id="25603" name="Rectangle 3"/>
          <p:cNvSpPr>
            <a:spLocks noGrp="1" noChangeArrowheads="1"/>
          </p:cNvSpPr>
          <p:nvPr>
            <p:ph type="body" idx="1"/>
          </p:nvPr>
        </p:nvSpPr>
        <p:spPr/>
        <p:txBody>
          <a:bodyPr/>
          <a:lstStyle/>
          <a:p>
            <a:pPr eaLnBrk="1" hangingPunct="1"/>
            <a:r>
              <a:rPr lang="en-US" smtClean="0"/>
              <a:t>Governed by delegation</a:t>
            </a:r>
          </a:p>
          <a:p>
            <a:pPr eaLnBrk="1" hangingPunct="1"/>
            <a:r>
              <a:rPr lang="en-US" smtClean="0"/>
              <a:t>Cabinet full of former businessmen</a:t>
            </a:r>
          </a:p>
          <a:p>
            <a:pPr eaLnBrk="1" hangingPunct="1"/>
            <a:r>
              <a:rPr lang="en-US" smtClean="0"/>
              <a:t>Often criticized in the press for golfing and fishing.</a:t>
            </a:r>
          </a:p>
        </p:txBody>
      </p:sp>
      <p:pic>
        <p:nvPicPr>
          <p:cNvPr id="25604" name="Picture 5" descr="Photo: Dwight D. Eisenhower, 1953"/>
          <p:cNvPicPr>
            <a:picLocks noChangeAspect="1" noChangeArrowheads="1"/>
          </p:cNvPicPr>
          <p:nvPr/>
        </p:nvPicPr>
        <p:blipFill>
          <a:blip r:embed="rId2" cstate="print"/>
          <a:srcRect/>
          <a:stretch>
            <a:fillRect/>
          </a:stretch>
        </p:blipFill>
        <p:spPr bwMode="auto">
          <a:xfrm>
            <a:off x="3429000" y="3276600"/>
            <a:ext cx="1905000" cy="2857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fontAlgn="auto" hangingPunct="1">
              <a:spcAft>
                <a:spcPts val="0"/>
              </a:spcAft>
              <a:defRPr/>
            </a:pPr>
            <a:r>
              <a:rPr lang="en-US" dirty="0" smtClean="0"/>
              <a:t>      Areas of Greatest Growth</a:t>
            </a:r>
            <a:endParaRPr lang="en-US" dirty="0"/>
          </a:p>
        </p:txBody>
      </p:sp>
      <p:sp>
        <p:nvSpPr>
          <p:cNvPr id="26627" name="Content Placeholder 2"/>
          <p:cNvSpPr>
            <a:spLocks noGrp="1"/>
          </p:cNvSpPr>
          <p:nvPr>
            <p:ph idx="1"/>
          </p:nvPr>
        </p:nvSpPr>
        <p:spPr/>
        <p:txBody>
          <a:bodyPr/>
          <a:lstStyle/>
          <a:p>
            <a:pPr eaLnBrk="1" hangingPunct="1"/>
            <a:r>
              <a:rPr lang="en-US" smtClean="0"/>
              <a:t>Organized religion</a:t>
            </a:r>
          </a:p>
          <a:p>
            <a:pPr eaLnBrk="1" hangingPunct="1"/>
            <a:r>
              <a:rPr lang="en-US" smtClean="0"/>
              <a:t>More kids in school strains education system</a:t>
            </a:r>
          </a:p>
          <a:p>
            <a:pPr eaLnBrk="1" hangingPunct="1"/>
            <a:r>
              <a:rPr lang="en-US" smtClean="0"/>
              <a:t>More college students</a:t>
            </a:r>
          </a:p>
          <a:p>
            <a:pPr eaLnBrk="1" hangingPunct="1"/>
            <a:r>
              <a:rPr lang="en-US" smtClean="0"/>
              <a:t>Television</a:t>
            </a:r>
          </a:p>
          <a:p>
            <a:pPr eaLnBrk="1" hangingPunct="1"/>
            <a:r>
              <a:rPr lang="en-US" smtClean="0"/>
              <a:t>Consumer culture</a:t>
            </a:r>
          </a:p>
          <a:p>
            <a:pPr eaLnBrk="1" hangingPunct="1"/>
            <a:endParaRPr lang="en-US" smtClean="0"/>
          </a:p>
        </p:txBody>
      </p:sp>
      <p:pic>
        <p:nvPicPr>
          <p:cNvPr id="26628" name="Picture 2" descr="C:\Documents and Settings\emeador\Local Settings\Temporary Internet Files\Content.IE5\FJU1Q32A\MMj02889340000[1].gif"/>
          <p:cNvPicPr>
            <a:picLocks noChangeAspect="1" noChangeArrowheads="1" noCrop="1"/>
          </p:cNvPicPr>
          <p:nvPr/>
        </p:nvPicPr>
        <p:blipFill>
          <a:blip r:embed="rId2" cstate="print"/>
          <a:srcRect/>
          <a:stretch>
            <a:fillRect/>
          </a:stretch>
        </p:blipFill>
        <p:spPr bwMode="auto">
          <a:xfrm>
            <a:off x="4419600" y="2819400"/>
            <a:ext cx="3505200" cy="3338513"/>
          </a:xfrm>
          <a:prstGeom prst="rect">
            <a:avLst/>
          </a:prstGeom>
          <a:noFill/>
          <a:ln w="9525">
            <a:noFill/>
            <a:miter lim="800000"/>
            <a:headEnd/>
            <a:tailEnd/>
          </a:ln>
        </p:spPr>
      </p:pic>
      <p:pic>
        <p:nvPicPr>
          <p:cNvPr id="26629" name="Picture 4" descr="C:\Documents and Settings\emeador\Local Settings\Temporary Internet Files\Content.IE5\1EPTXXEX\MMj03363660000[1].gif"/>
          <p:cNvPicPr>
            <a:picLocks noChangeAspect="1" noChangeArrowheads="1" noCrop="1"/>
          </p:cNvPicPr>
          <p:nvPr/>
        </p:nvPicPr>
        <p:blipFill>
          <a:blip r:embed="rId3" cstate="print"/>
          <a:srcRect/>
          <a:stretch>
            <a:fillRect/>
          </a:stretch>
        </p:blipFill>
        <p:spPr bwMode="auto">
          <a:xfrm>
            <a:off x="2667000" y="4267200"/>
            <a:ext cx="1924488" cy="167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Critics of the Consumer Society</a:t>
            </a:r>
            <a:endParaRPr lang="en-US" dirty="0"/>
          </a:p>
        </p:txBody>
      </p:sp>
      <p:sp>
        <p:nvSpPr>
          <p:cNvPr id="27651" name="Content Placeholder 2"/>
          <p:cNvSpPr>
            <a:spLocks noGrp="1"/>
          </p:cNvSpPr>
          <p:nvPr>
            <p:ph idx="1"/>
          </p:nvPr>
        </p:nvSpPr>
        <p:spPr/>
        <p:txBody>
          <a:bodyPr/>
          <a:lstStyle/>
          <a:p>
            <a:pPr eaLnBrk="1" hangingPunct="1"/>
            <a:r>
              <a:rPr lang="en-US" u="sng" smtClean="0"/>
              <a:t>Beatniks</a:t>
            </a:r>
          </a:p>
          <a:p>
            <a:pPr eaLnBrk="1" hangingPunct="1"/>
            <a:r>
              <a:rPr lang="en-US" smtClean="0"/>
              <a:t>David Riesman</a:t>
            </a:r>
          </a:p>
          <a:p>
            <a:pPr eaLnBrk="1" hangingPunct="1"/>
            <a:r>
              <a:rPr lang="en-US" smtClean="0"/>
              <a:t>C. Wright Mills</a:t>
            </a:r>
          </a:p>
          <a:p>
            <a:pPr eaLnBrk="1" hangingPunct="1"/>
            <a:r>
              <a:rPr lang="en-US" u="sng" smtClean="0"/>
              <a:t>Jack Kerouac</a:t>
            </a:r>
          </a:p>
          <a:p>
            <a:pPr eaLnBrk="1" hangingPunct="1"/>
            <a:r>
              <a:rPr lang="en-US" smtClean="0"/>
              <a:t>All found fault with the blandness, conformity, corporate dehumanization, and loss of individuality of the 1950s.</a:t>
            </a:r>
          </a:p>
        </p:txBody>
      </p:sp>
      <p:pic>
        <p:nvPicPr>
          <p:cNvPr id="27652" name="Picture 2" descr="C:\Documents and Settings\emeador\Local Settings\Temporary Internet Files\Content.IE5\C0D3L0YB\MCj02294570000[1].wmf"/>
          <p:cNvPicPr>
            <a:picLocks noChangeAspect="1" noChangeArrowheads="1"/>
          </p:cNvPicPr>
          <p:nvPr/>
        </p:nvPicPr>
        <p:blipFill>
          <a:blip r:embed="rId2" cstate="print"/>
          <a:srcRect/>
          <a:stretch>
            <a:fillRect/>
          </a:stretch>
        </p:blipFill>
        <p:spPr bwMode="auto">
          <a:xfrm>
            <a:off x="3962400" y="1143000"/>
            <a:ext cx="2286000" cy="2616200"/>
          </a:xfrm>
          <a:prstGeom prst="rect">
            <a:avLst/>
          </a:prstGeom>
          <a:noFill/>
          <a:ln w="9525">
            <a:noFill/>
            <a:miter lim="800000"/>
            <a:headEnd/>
            <a:tailEnd/>
          </a:ln>
        </p:spPr>
      </p:pic>
      <p:pic>
        <p:nvPicPr>
          <p:cNvPr id="27653" name="Picture 3" descr="C:\Documents and Settings\emeador\Local Settings\Temporary Internet Files\Content.IE5\9ROILKJY\MCj02294350000[1].wmf"/>
          <p:cNvPicPr>
            <a:picLocks noChangeAspect="1" noChangeArrowheads="1"/>
          </p:cNvPicPr>
          <p:nvPr/>
        </p:nvPicPr>
        <p:blipFill>
          <a:blip r:embed="rId3" cstate="print"/>
          <a:srcRect/>
          <a:stretch>
            <a:fillRect/>
          </a:stretch>
        </p:blipFill>
        <p:spPr bwMode="auto">
          <a:xfrm>
            <a:off x="6096000" y="4419600"/>
            <a:ext cx="2331442" cy="19399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914400" y="762000"/>
            <a:ext cx="7391400" cy="3046413"/>
          </a:xfrm>
          <a:prstGeom prst="rect">
            <a:avLst/>
          </a:prstGeom>
          <a:noFill/>
          <a:ln w="9525">
            <a:noFill/>
            <a:miter lim="800000"/>
            <a:headEnd/>
            <a:tailEnd/>
          </a:ln>
        </p:spPr>
        <p:txBody>
          <a:bodyPr>
            <a:spAutoFit/>
          </a:bodyPr>
          <a:lstStyle/>
          <a:p>
            <a:r>
              <a:rPr lang="en-US"/>
              <a:t>“</a:t>
            </a:r>
            <a:r>
              <a:rPr lang="en-US" sz="3200"/>
              <a:t>Great things are not accomplished by those who yield to trends and fads and popular opinion.”</a:t>
            </a:r>
          </a:p>
          <a:p>
            <a:endParaRPr lang="en-US" sz="3200"/>
          </a:p>
          <a:p>
            <a:r>
              <a:rPr lang="en-US" sz="3200"/>
              <a:t>“Houses are full of things that gather dust”</a:t>
            </a:r>
          </a:p>
        </p:txBody>
      </p:sp>
      <p:pic>
        <p:nvPicPr>
          <p:cNvPr id="28675" name="Picture 6" descr="http://wzus1.ask.com/r?t=a&amp;d=us&amp;s=a&amp;c=p&amp;ti=1&amp;ai=30751&amp;l=dir&amp;o=0&amp;sv=0a5c424f&amp;ip=3f95a703&amp;u=http%3A%2F%2Frevart.blogs.com%2Fphotos%2Funcategorized%2Fyoohoo_jack_kerouac.jpg"/>
          <p:cNvPicPr>
            <a:picLocks noChangeAspect="1" noChangeArrowheads="1"/>
          </p:cNvPicPr>
          <p:nvPr/>
        </p:nvPicPr>
        <p:blipFill>
          <a:blip r:embed="rId2" cstate="print"/>
          <a:srcRect/>
          <a:stretch>
            <a:fillRect/>
          </a:stretch>
        </p:blipFill>
        <p:spPr bwMode="auto">
          <a:xfrm>
            <a:off x="3200400" y="3429000"/>
            <a:ext cx="1903717" cy="25241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609600" y="762000"/>
            <a:ext cx="8001000" cy="4524375"/>
          </a:xfrm>
          <a:prstGeom prst="rect">
            <a:avLst/>
          </a:prstGeom>
          <a:noFill/>
          <a:ln w="9525">
            <a:noFill/>
            <a:miter lim="800000"/>
            <a:headEnd/>
            <a:tailEnd/>
          </a:ln>
        </p:spPr>
        <p:txBody>
          <a:bodyPr anchor="ctr">
            <a:spAutoFit/>
          </a:bodyPr>
          <a:lstStyle/>
          <a:p>
            <a:pPr eaLnBrk="0" hangingPunct="0"/>
            <a:r>
              <a:rPr lang="en-US" sz="3200">
                <a:latin typeface="Calibri" pitchFamily="34" charset="0"/>
                <a:cs typeface="Times New Roman" pitchFamily="18" charset="0"/>
              </a:rPr>
              <a:t>"I realized these were all the snapshots which our children would look at someday with wonder, thinking their parents had lived smooth, well-ordered lives and got up in the morning to walk proudly on the sidewalks of life, never dreaming the raggedy madness and riot of our actual lives, our actual night, the hell of it, the senseless emptiness." </a:t>
            </a:r>
            <a:br>
              <a:rPr lang="en-US" sz="3200">
                <a:latin typeface="Calibri" pitchFamily="34" charset="0"/>
                <a:cs typeface="Times New Roman" pitchFamily="18" charset="0"/>
              </a:rPr>
            </a:br>
            <a:r>
              <a:rPr lang="en-US" sz="3200">
                <a:latin typeface="Calibri" pitchFamily="34" charset="0"/>
                <a:cs typeface="Times New Roman" pitchFamily="18" charset="0"/>
              </a:rPr>
              <a:t>— </a:t>
            </a:r>
            <a:r>
              <a:rPr lang="en-US" sz="3200">
                <a:solidFill>
                  <a:srgbClr val="0000FF"/>
                </a:solidFill>
                <a:latin typeface="Calibri" pitchFamily="34" charset="0"/>
                <a:cs typeface="Times New Roman" pitchFamily="18" charset="0"/>
                <a:hlinkClick r:id="rId2" tooltip="view all quotes by Jack Kerouac"/>
              </a:rPr>
              <a:t>Jack Kerouac</a:t>
            </a:r>
            <a:r>
              <a:rPr lang="en-US" sz="3200">
                <a:latin typeface="Calibri" pitchFamily="34" charset="0"/>
                <a:cs typeface="Times New Roman" pitchFamily="18" charset="0"/>
              </a:rPr>
              <a:t> (</a:t>
            </a:r>
            <a:r>
              <a:rPr lang="en-US" sz="3200">
                <a:solidFill>
                  <a:srgbClr val="0000FF"/>
                </a:solidFill>
                <a:latin typeface="Calibri" pitchFamily="34" charset="0"/>
                <a:cs typeface="Times New Roman" pitchFamily="18" charset="0"/>
                <a:hlinkClick r:id="rId3"/>
              </a:rPr>
              <a:t>On the Road</a:t>
            </a:r>
            <a:r>
              <a:rPr lang="en-US" sz="3200">
                <a:latin typeface="Calibri" pitchFamily="34" charset="0"/>
                <a:cs typeface="Times New Roman" pitchFamily="18" charset="0"/>
              </a:rPr>
              <a:t>) </a:t>
            </a:r>
            <a:endParaRPr lang="en-US"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Response to </a:t>
            </a:r>
            <a:r>
              <a:rPr lang="en-US" u="sng" dirty="0" smtClean="0"/>
              <a:t>Sputnik</a:t>
            </a:r>
            <a:r>
              <a:rPr lang="en-US" dirty="0" smtClean="0"/>
              <a:t> (1957)</a:t>
            </a:r>
            <a:endParaRPr lang="en-US" dirty="0"/>
          </a:p>
        </p:txBody>
      </p:sp>
      <p:sp>
        <p:nvSpPr>
          <p:cNvPr id="30723" name="Content Placeholder 2"/>
          <p:cNvSpPr>
            <a:spLocks noGrp="1"/>
          </p:cNvSpPr>
          <p:nvPr>
            <p:ph idx="1"/>
          </p:nvPr>
        </p:nvSpPr>
        <p:spPr/>
        <p:txBody>
          <a:bodyPr/>
          <a:lstStyle/>
          <a:p>
            <a:pPr eaLnBrk="1" hangingPunct="1"/>
            <a:r>
              <a:rPr lang="en-US" smtClean="0"/>
              <a:t>Concern that the US was no longer ahead of the Soviet Union in technology.</a:t>
            </a:r>
          </a:p>
          <a:p>
            <a:pPr eaLnBrk="1" hangingPunct="1"/>
            <a:r>
              <a:rPr lang="en-US" smtClean="0"/>
              <a:t>Creation of NASA</a:t>
            </a:r>
          </a:p>
          <a:p>
            <a:pPr eaLnBrk="1" hangingPunct="1"/>
            <a:r>
              <a:rPr lang="en-US" smtClean="0"/>
              <a:t>Reorganization of American educational system.</a:t>
            </a:r>
          </a:p>
        </p:txBody>
      </p:sp>
      <p:pic>
        <p:nvPicPr>
          <p:cNvPr id="30724" name="Picture 2" descr="C:\Documents and Settings\emeador\Local Settings\Temporary Internet Files\Content.IE5\1EPTXXEX\MMj02832530000[1].gif"/>
          <p:cNvPicPr>
            <a:picLocks noChangeAspect="1" noChangeArrowheads="1" noCrop="1"/>
          </p:cNvPicPr>
          <p:nvPr/>
        </p:nvPicPr>
        <p:blipFill>
          <a:blip r:embed="rId2" cstate="print"/>
          <a:srcRect/>
          <a:stretch>
            <a:fillRect/>
          </a:stretch>
        </p:blipFill>
        <p:spPr bwMode="auto">
          <a:xfrm>
            <a:off x="3276600" y="3581400"/>
            <a:ext cx="2667000" cy="23129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Modern Republicanism</a:t>
            </a:r>
            <a:endParaRPr lang="en-US" dirty="0"/>
          </a:p>
        </p:txBody>
      </p:sp>
      <p:sp>
        <p:nvSpPr>
          <p:cNvPr id="31747" name="Content Placeholder 2"/>
          <p:cNvSpPr>
            <a:spLocks noGrp="1"/>
          </p:cNvSpPr>
          <p:nvPr>
            <p:ph idx="1"/>
          </p:nvPr>
        </p:nvSpPr>
        <p:spPr/>
        <p:txBody>
          <a:bodyPr/>
          <a:lstStyle/>
          <a:p>
            <a:pPr eaLnBrk="1" hangingPunct="1"/>
            <a:r>
              <a:rPr lang="en-US" smtClean="0"/>
              <a:t>Fiscal conservatism</a:t>
            </a:r>
          </a:p>
          <a:p>
            <a:pPr eaLnBrk="1" hangingPunct="1"/>
            <a:r>
              <a:rPr lang="en-US" smtClean="0"/>
              <a:t>Encouragement of private enterprise</a:t>
            </a:r>
          </a:p>
          <a:p>
            <a:pPr eaLnBrk="1" hangingPunct="1"/>
            <a:r>
              <a:rPr lang="en-US" smtClean="0"/>
              <a:t>Reduction of federal programs</a:t>
            </a:r>
          </a:p>
          <a:p>
            <a:pPr eaLnBrk="1" hangingPunct="1"/>
            <a:r>
              <a:rPr lang="en-US" smtClean="0"/>
              <a:t>Major contribution:  Highway Act of 1956.</a:t>
            </a:r>
          </a:p>
        </p:txBody>
      </p:sp>
      <p:pic>
        <p:nvPicPr>
          <p:cNvPr id="31748" name="Picture 3" descr="Illustration of peak traffic volumes based on statewide planning surveys of the 1930s."/>
          <p:cNvPicPr>
            <a:picLocks noChangeAspect="1" noChangeArrowheads="1"/>
          </p:cNvPicPr>
          <p:nvPr/>
        </p:nvPicPr>
        <p:blipFill>
          <a:blip r:embed="rId2" cstate="print"/>
          <a:srcRect/>
          <a:stretch>
            <a:fillRect/>
          </a:stretch>
        </p:blipFill>
        <p:spPr bwMode="auto">
          <a:xfrm>
            <a:off x="2133600" y="3810000"/>
            <a:ext cx="4953000" cy="2514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a:t>Changing Attitudes</a:t>
            </a:r>
          </a:p>
        </p:txBody>
      </p:sp>
      <p:sp>
        <p:nvSpPr>
          <p:cNvPr id="32771" name="Rectangle 3"/>
          <p:cNvSpPr>
            <a:spLocks noGrp="1" noChangeArrowheads="1"/>
          </p:cNvSpPr>
          <p:nvPr>
            <p:ph type="body" idx="1"/>
          </p:nvPr>
        </p:nvSpPr>
        <p:spPr/>
        <p:txBody>
          <a:bodyPr/>
          <a:lstStyle/>
          <a:p>
            <a:pPr eaLnBrk="1" hangingPunct="1"/>
            <a:r>
              <a:rPr lang="en-US" smtClean="0"/>
              <a:t>Cold War brought negative attention to these conditions in the U.S.</a:t>
            </a:r>
          </a:p>
          <a:p>
            <a:pPr eaLnBrk="1" hangingPunct="1"/>
            <a:r>
              <a:rPr lang="en-US" smtClean="0"/>
              <a:t>Racial segregation and discrimination stood out as glaring wrongs that needed to be corrected.</a:t>
            </a:r>
          </a:p>
        </p:txBody>
      </p:sp>
      <p:pic>
        <p:nvPicPr>
          <p:cNvPr id="32772" name="Picture 5" descr="colored.jpg">
            <a:hlinkClick r:id="rId2"/>
          </p:cNvPr>
          <p:cNvPicPr>
            <a:picLocks noChangeAspect="1" noChangeArrowheads="1"/>
          </p:cNvPicPr>
          <p:nvPr/>
        </p:nvPicPr>
        <p:blipFill>
          <a:blip r:embed="rId3" cstate="print"/>
          <a:srcRect/>
          <a:stretch>
            <a:fillRect/>
          </a:stretch>
        </p:blipFill>
        <p:spPr bwMode="auto">
          <a:xfrm>
            <a:off x="990600" y="3886200"/>
            <a:ext cx="2066925" cy="2133600"/>
          </a:xfrm>
          <a:prstGeom prst="rect">
            <a:avLst/>
          </a:prstGeom>
          <a:noFill/>
          <a:ln w="9525">
            <a:noFill/>
            <a:miter lim="800000"/>
            <a:headEnd/>
            <a:tailEnd/>
          </a:ln>
        </p:spPr>
      </p:pic>
      <p:pic>
        <p:nvPicPr>
          <p:cNvPr id="32773" name="Picture 7" descr="segregation on a bus"/>
          <p:cNvPicPr>
            <a:picLocks noChangeAspect="1" noChangeArrowheads="1"/>
          </p:cNvPicPr>
          <p:nvPr/>
        </p:nvPicPr>
        <p:blipFill>
          <a:blip r:embed="rId4" cstate="print"/>
          <a:srcRect/>
          <a:stretch>
            <a:fillRect/>
          </a:stretch>
        </p:blipFill>
        <p:spPr bwMode="auto">
          <a:xfrm>
            <a:off x="5029200" y="3810000"/>
            <a:ext cx="2762250" cy="2144713"/>
          </a:xfrm>
          <a:prstGeom prst="rect">
            <a:avLst/>
          </a:prstGeom>
          <a:noFill/>
          <a:ln w="9525">
            <a:noFill/>
            <a:miter lim="800000"/>
            <a:headEnd/>
            <a:tailEnd/>
          </a:ln>
        </p:spPr>
      </p:pic>
      <p:pic>
        <p:nvPicPr>
          <p:cNvPr id="32774" name="Picture 13" descr="ts?t=5289427698910810333"/>
          <p:cNvPicPr>
            <a:picLocks noChangeAspect="1" noChangeArrowheads="1"/>
          </p:cNvPicPr>
          <p:nvPr/>
        </p:nvPicPr>
        <p:blipFill>
          <a:blip r:embed="rId5" cstate="print"/>
          <a:srcRect/>
          <a:stretch>
            <a:fillRect/>
          </a:stretch>
        </p:blipFill>
        <p:spPr bwMode="auto">
          <a:xfrm>
            <a:off x="3048000" y="4648200"/>
            <a:ext cx="1749066" cy="1722438"/>
          </a:xfrm>
          <a:prstGeom prst="rect">
            <a:avLst/>
          </a:prstGeom>
          <a:noFill/>
          <a:ln w="9525">
            <a:noFill/>
            <a:miter lim="800000"/>
            <a:headEnd/>
            <a:tailEnd/>
          </a:ln>
        </p:spPr>
      </p:pic>
      <p:pic>
        <p:nvPicPr>
          <p:cNvPr id="32775" name="Picture 14" descr="65b4a1c5-055b-50b9-3dc7-907d30c1c573-whites_only_bb.jpg">
            <a:hlinkClick r:id="rId6"/>
          </p:cNvPr>
          <p:cNvPicPr>
            <a:picLocks noChangeAspect="1" noChangeArrowheads="1"/>
          </p:cNvPicPr>
          <p:nvPr/>
        </p:nvPicPr>
        <p:blipFill>
          <a:blip r:embed="rId7" cstate="print"/>
          <a:srcRect/>
          <a:stretch>
            <a:fillRect/>
          </a:stretch>
        </p:blipFill>
        <p:spPr bwMode="auto">
          <a:xfrm>
            <a:off x="6019800" y="5410200"/>
            <a:ext cx="1295400" cy="930275"/>
          </a:xfrm>
          <a:prstGeom prst="rect">
            <a:avLst/>
          </a:prstGeom>
          <a:noFill/>
          <a:ln w="9525">
            <a:noFill/>
            <a:miter lim="800000"/>
            <a:headEnd/>
            <a:tailEnd/>
          </a:ln>
        </p:spPr>
      </p:pic>
      <p:pic>
        <p:nvPicPr>
          <p:cNvPr id="32776" name="Picture 16" descr="ts?t=1376059493249640105"/>
          <p:cNvPicPr>
            <a:picLocks noChangeAspect="1" noChangeArrowheads="1"/>
          </p:cNvPicPr>
          <p:nvPr/>
        </p:nvPicPr>
        <p:blipFill>
          <a:blip r:embed="rId8" cstate="print"/>
          <a:srcRect/>
          <a:stretch>
            <a:fillRect/>
          </a:stretch>
        </p:blipFill>
        <p:spPr bwMode="auto">
          <a:xfrm>
            <a:off x="3581400" y="3581400"/>
            <a:ext cx="1676400" cy="11652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t>Prosperity</a:t>
            </a:r>
          </a:p>
        </p:txBody>
      </p:sp>
      <p:sp>
        <p:nvSpPr>
          <p:cNvPr id="6147" name="Rectangle 3"/>
          <p:cNvSpPr>
            <a:spLocks noGrp="1" noChangeArrowheads="1"/>
          </p:cNvSpPr>
          <p:nvPr>
            <p:ph type="body" idx="1"/>
          </p:nvPr>
        </p:nvSpPr>
        <p:spPr/>
        <p:txBody>
          <a:bodyPr/>
          <a:lstStyle/>
          <a:p>
            <a:pPr eaLnBrk="1" hangingPunct="1"/>
            <a:r>
              <a:rPr lang="en-US" smtClean="0"/>
              <a:t>Between 1945 and 1960, the per-capita disposable income of Americans tripled</a:t>
            </a:r>
          </a:p>
          <a:p>
            <a:pPr eaLnBrk="1" hangingPunct="1"/>
            <a:r>
              <a:rPr lang="en-US" smtClean="0"/>
              <a:t>Americans had the highest standard of living in the world.</a:t>
            </a:r>
          </a:p>
        </p:txBody>
      </p:sp>
      <p:pic>
        <p:nvPicPr>
          <p:cNvPr id="6148" name="Picture 5" descr="MMj03158200000[1]"/>
          <p:cNvPicPr>
            <a:picLocks noChangeAspect="1" noChangeArrowheads="1" noCrop="1"/>
          </p:cNvPicPr>
          <p:nvPr/>
        </p:nvPicPr>
        <p:blipFill>
          <a:blip r:embed="rId2" cstate="print"/>
          <a:srcRect/>
          <a:stretch>
            <a:fillRect/>
          </a:stretch>
        </p:blipFill>
        <p:spPr bwMode="auto">
          <a:xfrm>
            <a:off x="3124200" y="3352800"/>
            <a:ext cx="3276600" cy="3276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Desegregating Schools</a:t>
            </a:r>
            <a:endParaRPr lang="en-US" dirty="0"/>
          </a:p>
        </p:txBody>
      </p:sp>
      <p:sp>
        <p:nvSpPr>
          <p:cNvPr id="33795" name="Content Placeholder 2"/>
          <p:cNvSpPr>
            <a:spLocks noGrp="1"/>
          </p:cNvSpPr>
          <p:nvPr>
            <p:ph idx="1"/>
          </p:nvPr>
        </p:nvSpPr>
        <p:spPr/>
        <p:txBody>
          <a:bodyPr/>
          <a:lstStyle/>
          <a:p>
            <a:pPr eaLnBrk="1" hangingPunct="1"/>
            <a:r>
              <a:rPr lang="en-US" u="sng" smtClean="0"/>
              <a:t>Brown v. Board of Education of Topeka, Kansas</a:t>
            </a:r>
          </a:p>
        </p:txBody>
      </p:sp>
      <p:pic>
        <p:nvPicPr>
          <p:cNvPr id="33796" name="Picture 3" descr="Desegregation Stamp"/>
          <p:cNvPicPr>
            <a:picLocks noChangeAspect="1" noChangeArrowheads="1"/>
          </p:cNvPicPr>
          <p:nvPr/>
        </p:nvPicPr>
        <p:blipFill>
          <a:blip r:embed="rId2" cstate="print"/>
          <a:srcRect/>
          <a:stretch>
            <a:fillRect/>
          </a:stretch>
        </p:blipFill>
        <p:spPr bwMode="auto">
          <a:xfrm>
            <a:off x="2743200" y="2667000"/>
            <a:ext cx="3886200" cy="3581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Crisis at Little Rock</a:t>
            </a:r>
            <a:endParaRPr lang="en-US" dirty="0"/>
          </a:p>
        </p:txBody>
      </p:sp>
      <p:pic>
        <p:nvPicPr>
          <p:cNvPr id="34819" name="Content Placeholder 3" descr="http://xroads.virginia.edu/~public/civilrights/MEDIA/0352.jpg"/>
          <p:cNvPicPr>
            <a:picLocks noGrp="1"/>
          </p:cNvPicPr>
          <p:nvPr>
            <p:ph idx="1"/>
          </p:nvPr>
        </p:nvPicPr>
        <p:blipFill>
          <a:blip r:embed="rId2" cstate="print"/>
          <a:srcRect/>
          <a:stretch>
            <a:fillRect/>
          </a:stretch>
        </p:blipFill>
        <p:spPr>
          <a:xfrm>
            <a:off x="1600200" y="3048000"/>
            <a:ext cx="3530600" cy="2730500"/>
          </a:xfrm>
        </p:spPr>
      </p:pic>
      <p:pic>
        <p:nvPicPr>
          <p:cNvPr id="34820" name="Picture 4" descr="http://upload.wikimedia.org/wikipedia/en/thumb/b/b8/AR_Little_Rock_Nine.jpg/300px-AR_Little_Rock_Nine.jpg">
            <a:hlinkClick r:id="rId3" tooltip="&quot;Bottom row, left to right: Thelma Mothershed, Minnijean Brown, Elizabeth Eckford, Gloria Ray; Top row, left to right: Jefferson Thomas, Melba Pattillo, Terrence Roberts, Carlotta Walls, Daisy Bates (NAACP President), Ernest Green&quot;"/>
          </p:cNvPr>
          <p:cNvPicPr>
            <a:picLocks noChangeAspect="1" noChangeArrowheads="1"/>
          </p:cNvPicPr>
          <p:nvPr/>
        </p:nvPicPr>
        <p:blipFill>
          <a:blip r:embed="rId4" cstate="print"/>
          <a:srcRect/>
          <a:stretch>
            <a:fillRect/>
          </a:stretch>
        </p:blipFill>
        <p:spPr bwMode="auto">
          <a:xfrm>
            <a:off x="5105400" y="1524000"/>
            <a:ext cx="2552700" cy="2297430"/>
          </a:xfrm>
          <a:prstGeom prst="rect">
            <a:avLst/>
          </a:prstGeom>
          <a:noFill/>
          <a:ln w="9525">
            <a:noFill/>
            <a:miter lim="800000"/>
            <a:headEnd/>
            <a:tailEnd/>
          </a:ln>
        </p:spPr>
      </p:pic>
      <p:pic>
        <p:nvPicPr>
          <p:cNvPr id="34821" name="Picture 5" descr="http://galenfry.com/eh60/P-093.jpg"/>
          <p:cNvPicPr>
            <a:picLocks noChangeAspect="1" noChangeArrowheads="1"/>
          </p:cNvPicPr>
          <p:nvPr/>
        </p:nvPicPr>
        <p:blipFill>
          <a:blip r:embed="rId5" cstate="print"/>
          <a:srcRect/>
          <a:stretch>
            <a:fillRect/>
          </a:stretch>
        </p:blipFill>
        <p:spPr bwMode="auto">
          <a:xfrm>
            <a:off x="5029200" y="4267200"/>
            <a:ext cx="2771775" cy="1804988"/>
          </a:xfrm>
          <a:prstGeom prst="rect">
            <a:avLst/>
          </a:prstGeom>
          <a:noFill/>
          <a:ln w="9525">
            <a:noFill/>
            <a:miter lim="800000"/>
            <a:headEnd/>
            <a:tailEnd/>
          </a:ln>
        </p:spPr>
      </p:pic>
      <p:pic>
        <p:nvPicPr>
          <p:cNvPr id="34822" name="Picture 6" descr="Hazel Massery yells slurs at Elizabeth Eckford as she enters Little Rock Central High School during the Arkansas desegregation crisis of 1957. President Eisenhower had to order the 101st Airborne Division to Little Rock to enforce the Supreme Court's decision.">
            <a:hlinkClick r:id="rId6"/>
          </p:cNvPr>
          <p:cNvPicPr>
            <a:picLocks noChangeAspect="1" noChangeArrowheads="1"/>
          </p:cNvPicPr>
          <p:nvPr/>
        </p:nvPicPr>
        <p:blipFill>
          <a:blip r:embed="rId7" cstate="print"/>
          <a:srcRect/>
          <a:stretch>
            <a:fillRect/>
          </a:stretch>
        </p:blipFill>
        <p:spPr bwMode="auto">
          <a:xfrm>
            <a:off x="1600200" y="1219200"/>
            <a:ext cx="2857500" cy="17240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Beginning of Black Activism</a:t>
            </a:r>
            <a:endParaRPr lang="en-US" dirty="0"/>
          </a:p>
        </p:txBody>
      </p:sp>
      <p:sp>
        <p:nvSpPr>
          <p:cNvPr id="35843" name="Content Placeholder 2"/>
          <p:cNvSpPr>
            <a:spLocks noGrp="1"/>
          </p:cNvSpPr>
          <p:nvPr>
            <p:ph idx="1"/>
          </p:nvPr>
        </p:nvSpPr>
        <p:spPr/>
        <p:txBody>
          <a:bodyPr/>
          <a:lstStyle/>
          <a:p>
            <a:pPr eaLnBrk="1" hangingPunct="1"/>
            <a:r>
              <a:rPr lang="en-US" smtClean="0"/>
              <a:t>Rosa Parks</a:t>
            </a:r>
          </a:p>
          <a:p>
            <a:pPr eaLnBrk="1" hangingPunct="1"/>
            <a:r>
              <a:rPr lang="en-US" smtClean="0"/>
              <a:t>Martin Luther King, Jr.</a:t>
            </a:r>
          </a:p>
          <a:p>
            <a:pPr eaLnBrk="1" hangingPunct="1"/>
            <a:r>
              <a:rPr lang="en-US" smtClean="0"/>
              <a:t>Montgomery Bus Boycott</a:t>
            </a:r>
          </a:p>
        </p:txBody>
      </p:sp>
      <p:pic>
        <p:nvPicPr>
          <p:cNvPr id="35844" name="Picture 3" descr="http://govdocs.evergreen.edu/hotopics/rosaparks/images/330px-Rosaparksarrested.jpg"/>
          <p:cNvPicPr>
            <a:picLocks noChangeAspect="1" noChangeArrowheads="1"/>
          </p:cNvPicPr>
          <p:nvPr/>
        </p:nvPicPr>
        <p:blipFill>
          <a:blip r:embed="rId2" cstate="print"/>
          <a:srcRect/>
          <a:stretch>
            <a:fillRect/>
          </a:stretch>
        </p:blipFill>
        <p:spPr bwMode="auto">
          <a:xfrm>
            <a:off x="2514600" y="3505200"/>
            <a:ext cx="3046905" cy="2409825"/>
          </a:xfrm>
          <a:prstGeom prst="rect">
            <a:avLst/>
          </a:prstGeom>
          <a:noFill/>
          <a:ln w="9525">
            <a:noFill/>
            <a:miter lim="800000"/>
            <a:headEnd/>
            <a:tailEnd/>
          </a:ln>
        </p:spPr>
      </p:pic>
      <p:pic>
        <p:nvPicPr>
          <p:cNvPr id="35845" name="Picture 4" descr="http://govdocs.evergreen.edu/hotopics/rosaparks/images/1-Montgomery-Bus-Boycott.jpg"/>
          <p:cNvPicPr>
            <a:picLocks noChangeAspect="1" noChangeArrowheads="1"/>
          </p:cNvPicPr>
          <p:nvPr/>
        </p:nvPicPr>
        <p:blipFill>
          <a:blip r:embed="rId3" cstate="print"/>
          <a:srcRect/>
          <a:stretch>
            <a:fillRect/>
          </a:stretch>
        </p:blipFill>
        <p:spPr bwMode="auto">
          <a:xfrm>
            <a:off x="5410200" y="1676400"/>
            <a:ext cx="2936174" cy="3943350"/>
          </a:xfrm>
          <a:prstGeom prst="rect">
            <a:avLst/>
          </a:prstGeom>
          <a:noFill/>
          <a:ln w="9525">
            <a:noFill/>
            <a:miter lim="800000"/>
            <a:headEnd/>
            <a:tailEnd/>
          </a:ln>
        </p:spPr>
      </p:pic>
      <p:pic>
        <p:nvPicPr>
          <p:cNvPr id="35846" name="Picture 5" descr="http://govdocs.evergreen.edu/hotopics/rosaparks/images/par0-004a.gif"/>
          <p:cNvPicPr>
            <a:picLocks noChangeAspect="1" noChangeArrowheads="1"/>
          </p:cNvPicPr>
          <p:nvPr/>
        </p:nvPicPr>
        <p:blipFill>
          <a:blip r:embed="rId4" cstate="print"/>
          <a:srcRect/>
          <a:stretch>
            <a:fillRect/>
          </a:stretch>
        </p:blipFill>
        <p:spPr bwMode="auto">
          <a:xfrm>
            <a:off x="914400" y="3733800"/>
            <a:ext cx="1641324" cy="22479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t>Federal Laws</a:t>
            </a:r>
          </a:p>
        </p:txBody>
      </p:sp>
      <p:sp>
        <p:nvSpPr>
          <p:cNvPr id="36867" name="Rectangle 3"/>
          <p:cNvSpPr>
            <a:spLocks noGrp="1" noChangeArrowheads="1"/>
          </p:cNvSpPr>
          <p:nvPr>
            <p:ph type="body" idx="1"/>
          </p:nvPr>
        </p:nvSpPr>
        <p:spPr/>
        <p:txBody>
          <a:bodyPr/>
          <a:lstStyle/>
          <a:p>
            <a:pPr eaLnBrk="1" hangingPunct="1"/>
            <a:r>
              <a:rPr lang="en-US" smtClean="0"/>
              <a:t>Civil Rights Laws of 1957 and 1960</a:t>
            </a:r>
          </a:p>
          <a:p>
            <a:pPr eaLnBrk="1" hangingPunct="1"/>
            <a:r>
              <a:rPr lang="en-US" smtClean="0"/>
              <a:t>First since Reconstruction</a:t>
            </a:r>
          </a:p>
          <a:p>
            <a:pPr eaLnBrk="1" hangingPunct="1"/>
            <a:r>
              <a:rPr lang="en-US" smtClean="0"/>
              <a:t>Modest in scope</a:t>
            </a:r>
          </a:p>
          <a:p>
            <a:pPr eaLnBrk="1" hangingPunct="1"/>
            <a:r>
              <a:rPr lang="en-US" smtClean="0"/>
              <a:t>Still many obstructive tactics to voting</a:t>
            </a:r>
          </a:p>
        </p:txBody>
      </p:sp>
      <p:pic>
        <p:nvPicPr>
          <p:cNvPr id="36868" name="Picture 5" descr="water"/>
          <p:cNvPicPr>
            <a:picLocks noChangeAspect="1" noChangeArrowheads="1"/>
          </p:cNvPicPr>
          <p:nvPr/>
        </p:nvPicPr>
        <p:blipFill>
          <a:blip r:embed="rId2" cstate="print"/>
          <a:srcRect/>
          <a:stretch>
            <a:fillRect/>
          </a:stretch>
        </p:blipFill>
        <p:spPr bwMode="auto">
          <a:xfrm>
            <a:off x="838200" y="4038600"/>
            <a:ext cx="2348071" cy="2211388"/>
          </a:xfrm>
          <a:prstGeom prst="rect">
            <a:avLst/>
          </a:prstGeom>
          <a:noFill/>
          <a:ln w="9525">
            <a:noFill/>
            <a:miter lim="800000"/>
            <a:headEnd/>
            <a:tailEnd/>
          </a:ln>
        </p:spPr>
      </p:pic>
      <p:pic>
        <p:nvPicPr>
          <p:cNvPr id="36869" name="Picture 7" descr="cops"/>
          <p:cNvPicPr>
            <a:picLocks noChangeAspect="1" noChangeArrowheads="1"/>
          </p:cNvPicPr>
          <p:nvPr/>
        </p:nvPicPr>
        <p:blipFill>
          <a:blip r:embed="rId3" cstate="print"/>
          <a:srcRect/>
          <a:stretch>
            <a:fillRect/>
          </a:stretch>
        </p:blipFill>
        <p:spPr bwMode="auto">
          <a:xfrm>
            <a:off x="3200400" y="3733800"/>
            <a:ext cx="2581366" cy="2174875"/>
          </a:xfrm>
          <a:prstGeom prst="rect">
            <a:avLst/>
          </a:prstGeom>
          <a:noFill/>
          <a:ln w="9525">
            <a:noFill/>
            <a:miter lim="800000"/>
            <a:headEnd/>
            <a:tailEnd/>
          </a:ln>
        </p:spPr>
      </p:pic>
      <p:pic>
        <p:nvPicPr>
          <p:cNvPr id="36870" name="Picture 9" descr="Dogs-1"/>
          <p:cNvPicPr>
            <a:picLocks noChangeAspect="1" noChangeArrowheads="1"/>
          </p:cNvPicPr>
          <p:nvPr/>
        </p:nvPicPr>
        <p:blipFill>
          <a:blip r:embed="rId4" cstate="print"/>
          <a:srcRect/>
          <a:stretch>
            <a:fillRect/>
          </a:stretch>
        </p:blipFill>
        <p:spPr bwMode="auto">
          <a:xfrm>
            <a:off x="5791200" y="4267200"/>
            <a:ext cx="2856446" cy="20097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1.  Which of the following best describes the American economy 1945-1960?</a:t>
            </a:r>
            <a:endParaRPr lang="en-US" sz="3600" dirty="0"/>
          </a:p>
        </p:txBody>
      </p:sp>
      <p:sp>
        <p:nvSpPr>
          <p:cNvPr id="37891" name="Content Placeholder 2"/>
          <p:cNvSpPr>
            <a:spLocks noGrp="1"/>
          </p:cNvSpPr>
          <p:nvPr>
            <p:ph idx="1"/>
          </p:nvPr>
        </p:nvSpPr>
        <p:spPr/>
        <p:txBody>
          <a:bodyPr/>
          <a:lstStyle/>
          <a:p>
            <a:pPr marL="650875" indent="-514350" eaLnBrk="1" hangingPunct="1">
              <a:buFont typeface="Wingdings 2" pitchFamily="18" charset="2"/>
              <a:buAutoNum type="alphaLcPeriod"/>
            </a:pPr>
            <a:r>
              <a:rPr lang="en-US" smtClean="0"/>
              <a:t>A second Great Depression</a:t>
            </a:r>
          </a:p>
          <a:p>
            <a:pPr marL="650875" indent="-514350" eaLnBrk="1" hangingPunct="1">
              <a:buFont typeface="Wingdings 2" pitchFamily="18" charset="2"/>
              <a:buAutoNum type="alphaLcPeriod"/>
            </a:pPr>
            <a:r>
              <a:rPr lang="en-US" smtClean="0"/>
              <a:t>Flat, no growth or contraction</a:t>
            </a:r>
          </a:p>
          <a:p>
            <a:pPr marL="650875" indent="-514350" eaLnBrk="1" hangingPunct="1">
              <a:buFont typeface="Wingdings 2" pitchFamily="18" charset="2"/>
              <a:buAutoNum type="alphaLcPeriod"/>
            </a:pPr>
            <a:r>
              <a:rPr lang="en-US" smtClean="0"/>
              <a:t>Unparalleled economic growth</a:t>
            </a:r>
          </a:p>
          <a:p>
            <a:pPr marL="650875" indent="-514350" eaLnBrk="1" hangingPunct="1">
              <a:buFont typeface="Wingdings 2" pitchFamily="18" charset="2"/>
              <a:buAutoNum type="alphaLcPeriod"/>
            </a:pPr>
            <a:r>
              <a:rPr lang="en-US" smtClean="0"/>
              <a:t>Slow but steady contraction</a:t>
            </a:r>
          </a:p>
          <a:p>
            <a:pPr marL="650875" indent="-514350" eaLnBrk="1" hangingPunct="1">
              <a:buFont typeface="Wingdings 2" pitchFamily="18" charset="2"/>
              <a:buAutoNum type="alphaLcPeriod"/>
            </a:pPr>
            <a:r>
              <a:rPr lang="en-US" smtClean="0"/>
              <a:t>Slow but steady growth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2.  What was life in the suburbs most dependent on?</a:t>
            </a:r>
            <a:endParaRPr lang="en-US" sz="3600" dirty="0"/>
          </a:p>
        </p:txBody>
      </p:sp>
      <p:sp>
        <p:nvSpPr>
          <p:cNvPr id="38915" name="Content Placeholder 2"/>
          <p:cNvSpPr>
            <a:spLocks noGrp="1"/>
          </p:cNvSpPr>
          <p:nvPr>
            <p:ph idx="1"/>
          </p:nvPr>
        </p:nvSpPr>
        <p:spPr/>
        <p:txBody>
          <a:bodyPr/>
          <a:lstStyle/>
          <a:p>
            <a:pPr marL="650875" indent="-514350" eaLnBrk="1" hangingPunct="1">
              <a:buFont typeface="Wingdings 2" pitchFamily="18" charset="2"/>
              <a:buAutoNum type="alphaLcPeriod"/>
            </a:pPr>
            <a:r>
              <a:rPr lang="en-US" smtClean="0"/>
              <a:t>Medical care</a:t>
            </a:r>
          </a:p>
          <a:p>
            <a:pPr marL="650875" indent="-514350" eaLnBrk="1" hangingPunct="1">
              <a:buFont typeface="Wingdings 2" pitchFamily="18" charset="2"/>
              <a:buAutoNum type="alphaLcPeriod"/>
            </a:pPr>
            <a:r>
              <a:rPr lang="en-US" smtClean="0"/>
              <a:t>The automobile</a:t>
            </a:r>
          </a:p>
          <a:p>
            <a:pPr marL="650875" indent="-514350" eaLnBrk="1" hangingPunct="1">
              <a:buFont typeface="Wingdings 2" pitchFamily="18" charset="2"/>
              <a:buAutoNum type="alphaLcPeriod"/>
            </a:pPr>
            <a:r>
              <a:rPr lang="en-US" smtClean="0"/>
              <a:t>Television</a:t>
            </a:r>
          </a:p>
          <a:p>
            <a:pPr marL="650875" indent="-514350" eaLnBrk="1" hangingPunct="1">
              <a:buFont typeface="Wingdings 2" pitchFamily="18" charset="2"/>
              <a:buAutoNum type="alphaLcPeriod"/>
            </a:pPr>
            <a:r>
              <a:rPr lang="en-US" smtClean="0"/>
              <a:t>Two working parents</a:t>
            </a:r>
          </a:p>
          <a:p>
            <a:pPr marL="650875" indent="-514350" eaLnBrk="1" hangingPunct="1">
              <a:buFont typeface="Wingdings 2" pitchFamily="18" charset="2"/>
              <a:buAutoNum type="alphaLcPeriod"/>
            </a:pPr>
            <a:r>
              <a:rPr lang="en-US" smtClean="0"/>
              <a:t>Expensive housing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t>3.  Education in the 1950s</a:t>
            </a:r>
            <a:endParaRPr lang="en-US" sz="3600" dirty="0"/>
          </a:p>
        </p:txBody>
      </p:sp>
      <p:sp>
        <p:nvSpPr>
          <p:cNvPr id="39939" name="Content Placeholder 2"/>
          <p:cNvSpPr>
            <a:spLocks noGrp="1"/>
          </p:cNvSpPr>
          <p:nvPr>
            <p:ph idx="1"/>
          </p:nvPr>
        </p:nvSpPr>
        <p:spPr/>
        <p:txBody>
          <a:bodyPr/>
          <a:lstStyle/>
          <a:p>
            <a:pPr marL="650875" indent="-514350" eaLnBrk="1" hangingPunct="1">
              <a:buFont typeface="Wingdings 2" pitchFamily="18" charset="2"/>
              <a:buAutoNum type="alphaLcPeriod"/>
            </a:pPr>
            <a:r>
              <a:rPr lang="en-US" smtClean="0"/>
              <a:t>Was regarded as unimportant</a:t>
            </a:r>
          </a:p>
          <a:p>
            <a:pPr marL="650875" indent="-514350" eaLnBrk="1" hangingPunct="1">
              <a:buFont typeface="Wingdings 2" pitchFamily="18" charset="2"/>
              <a:buAutoNum type="alphaLcPeriod"/>
            </a:pPr>
            <a:r>
              <a:rPr lang="en-US" smtClean="0"/>
              <a:t>Was put under strain by the baby boom</a:t>
            </a:r>
          </a:p>
          <a:p>
            <a:pPr marL="650875" indent="-514350" eaLnBrk="1" hangingPunct="1">
              <a:buFont typeface="Wingdings 2" pitchFamily="18" charset="2"/>
              <a:buAutoNum type="alphaLcPeriod"/>
            </a:pPr>
            <a:r>
              <a:rPr lang="en-US" smtClean="0"/>
              <a:t>Moved away from traditional academics</a:t>
            </a:r>
          </a:p>
          <a:p>
            <a:pPr marL="650875" indent="-514350" eaLnBrk="1" hangingPunct="1">
              <a:buFont typeface="Wingdings 2" pitchFamily="18" charset="2"/>
              <a:buAutoNum type="alphaLcPeriod"/>
            </a:pPr>
            <a:r>
              <a:rPr lang="en-US" smtClean="0"/>
              <a:t>Never received Federal funding</a:t>
            </a:r>
          </a:p>
          <a:p>
            <a:pPr marL="650875" indent="-514350" eaLnBrk="1" hangingPunct="1">
              <a:buFont typeface="Wingdings 2" pitchFamily="18" charset="2"/>
              <a:buAutoNum type="alphaLcPeriod"/>
            </a:pPr>
            <a:r>
              <a:rPr lang="en-US" smtClean="0"/>
              <a:t>Was designed to keep most people out of college.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4.  How did the American people react to the launch of Sputnik?</a:t>
            </a:r>
            <a:endParaRPr lang="en-US" sz="3600" dirty="0"/>
          </a:p>
        </p:txBody>
      </p:sp>
      <p:sp>
        <p:nvSpPr>
          <p:cNvPr id="40963" name="Content Placeholder 2"/>
          <p:cNvSpPr>
            <a:spLocks noGrp="1"/>
          </p:cNvSpPr>
          <p:nvPr>
            <p:ph idx="1"/>
          </p:nvPr>
        </p:nvSpPr>
        <p:spPr/>
        <p:txBody>
          <a:bodyPr/>
          <a:lstStyle/>
          <a:p>
            <a:pPr marL="650875" indent="-514350" eaLnBrk="1" hangingPunct="1">
              <a:buFont typeface="Wingdings 2" pitchFamily="18" charset="2"/>
              <a:buAutoNum type="alphaLcPeriod"/>
            </a:pPr>
            <a:r>
              <a:rPr lang="en-US" smtClean="0"/>
              <a:t>They were unconcerned</a:t>
            </a:r>
          </a:p>
          <a:p>
            <a:pPr marL="650875" indent="-514350" eaLnBrk="1" hangingPunct="1">
              <a:buFont typeface="Wingdings 2" pitchFamily="18" charset="2"/>
              <a:buAutoNum type="alphaLcPeriod"/>
            </a:pPr>
            <a:r>
              <a:rPr lang="en-US" smtClean="0"/>
              <a:t>They thought it was a hoax</a:t>
            </a:r>
          </a:p>
          <a:p>
            <a:pPr marL="650875" indent="-514350" eaLnBrk="1" hangingPunct="1">
              <a:buFont typeface="Wingdings 2" pitchFamily="18" charset="2"/>
              <a:buAutoNum type="alphaLcPeriod"/>
            </a:pPr>
            <a:r>
              <a:rPr lang="en-US" smtClean="0"/>
              <a:t>They created NASA and increased education funding</a:t>
            </a:r>
          </a:p>
          <a:p>
            <a:pPr marL="650875" indent="-514350" eaLnBrk="1" hangingPunct="1">
              <a:buFont typeface="Wingdings 2" pitchFamily="18" charset="2"/>
              <a:buAutoNum type="alphaLcPeriod"/>
            </a:pPr>
            <a:r>
              <a:rPr lang="en-US" smtClean="0"/>
              <a:t>They immediately launched a bigger and better satellite</a:t>
            </a:r>
          </a:p>
          <a:p>
            <a:pPr marL="650875" indent="-514350" eaLnBrk="1" hangingPunct="1">
              <a:buFont typeface="Wingdings 2" pitchFamily="18" charset="2"/>
              <a:buAutoNum type="alphaLcPeriod"/>
            </a:pPr>
            <a:r>
              <a:rPr lang="en-US" smtClean="0"/>
              <a:t>They launched a man into orbit soon afterward.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5.  What was the most important legislative achievement of the Eisenhower years?</a:t>
            </a:r>
            <a:endParaRPr lang="en-US" sz="3600" dirty="0"/>
          </a:p>
        </p:txBody>
      </p:sp>
      <p:sp>
        <p:nvSpPr>
          <p:cNvPr id="41987" name="Content Placeholder 2"/>
          <p:cNvSpPr>
            <a:spLocks noGrp="1"/>
          </p:cNvSpPr>
          <p:nvPr>
            <p:ph idx="1"/>
          </p:nvPr>
        </p:nvSpPr>
        <p:spPr/>
        <p:txBody>
          <a:bodyPr/>
          <a:lstStyle/>
          <a:p>
            <a:pPr marL="650875" indent="-514350" eaLnBrk="1" hangingPunct="1">
              <a:buFont typeface="Wingdings 2" pitchFamily="18" charset="2"/>
              <a:buAutoNum type="alphaLcPeriod"/>
            </a:pPr>
            <a:r>
              <a:rPr lang="en-US" smtClean="0"/>
              <a:t>Landing a man on the moon</a:t>
            </a:r>
          </a:p>
          <a:p>
            <a:pPr marL="650875" indent="-514350" eaLnBrk="1" hangingPunct="1">
              <a:buFont typeface="Wingdings 2" pitchFamily="18" charset="2"/>
              <a:buAutoNum type="alphaLcPeriod"/>
            </a:pPr>
            <a:r>
              <a:rPr lang="en-US" smtClean="0"/>
              <a:t>A major tax cut</a:t>
            </a:r>
          </a:p>
          <a:p>
            <a:pPr marL="650875" indent="-514350" eaLnBrk="1" hangingPunct="1">
              <a:buFont typeface="Wingdings 2" pitchFamily="18" charset="2"/>
              <a:buAutoNum type="alphaLcPeriod"/>
            </a:pPr>
            <a:r>
              <a:rPr lang="en-US" smtClean="0"/>
              <a:t>The Interstate highway Act of 1956</a:t>
            </a:r>
          </a:p>
          <a:p>
            <a:pPr marL="650875" indent="-514350" eaLnBrk="1" hangingPunct="1">
              <a:buFont typeface="Wingdings 2" pitchFamily="18" charset="2"/>
              <a:buAutoNum type="alphaLcPeriod"/>
            </a:pPr>
            <a:r>
              <a:rPr lang="en-US" smtClean="0"/>
              <a:t>Ending the Korean War</a:t>
            </a:r>
          </a:p>
          <a:p>
            <a:pPr marL="650875" indent="-514350" eaLnBrk="1" hangingPunct="1">
              <a:buFont typeface="Wingdings 2" pitchFamily="18" charset="2"/>
              <a:buAutoNum type="alphaLcPeriod"/>
            </a:pPr>
            <a:r>
              <a:rPr lang="en-US" smtClean="0"/>
              <a:t>Enactment of Medicare and Medicaid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6.  Who emerged as a major black leader at this time?</a:t>
            </a:r>
            <a:endParaRPr lang="en-US" sz="3600" dirty="0"/>
          </a:p>
        </p:txBody>
      </p:sp>
      <p:sp>
        <p:nvSpPr>
          <p:cNvPr id="43011" name="Content Placeholder 2"/>
          <p:cNvSpPr>
            <a:spLocks noGrp="1"/>
          </p:cNvSpPr>
          <p:nvPr>
            <p:ph idx="1"/>
          </p:nvPr>
        </p:nvSpPr>
        <p:spPr/>
        <p:txBody>
          <a:bodyPr/>
          <a:lstStyle/>
          <a:p>
            <a:pPr marL="650875" indent="-514350" eaLnBrk="1" hangingPunct="1">
              <a:buFont typeface="Wingdings 2" pitchFamily="18" charset="2"/>
              <a:buAutoNum type="alphaLcPeriod"/>
            </a:pPr>
            <a:r>
              <a:rPr lang="en-US" smtClean="0"/>
              <a:t>Martin Luther King</a:t>
            </a:r>
          </a:p>
          <a:p>
            <a:pPr marL="650875" indent="-514350" eaLnBrk="1" hangingPunct="1">
              <a:buFont typeface="Wingdings 2" pitchFamily="18" charset="2"/>
              <a:buAutoNum type="alphaLcPeriod"/>
            </a:pPr>
            <a:r>
              <a:rPr lang="en-US" smtClean="0"/>
              <a:t>Malcolm X</a:t>
            </a:r>
          </a:p>
          <a:p>
            <a:pPr marL="650875" indent="-514350" eaLnBrk="1" hangingPunct="1">
              <a:buFont typeface="Wingdings 2" pitchFamily="18" charset="2"/>
              <a:buAutoNum type="alphaLcPeriod"/>
            </a:pPr>
            <a:r>
              <a:rPr lang="en-US" smtClean="0"/>
              <a:t>Huey Newton</a:t>
            </a:r>
          </a:p>
          <a:p>
            <a:pPr marL="650875" indent="-514350" eaLnBrk="1" hangingPunct="1">
              <a:buFont typeface="Wingdings 2" pitchFamily="18" charset="2"/>
              <a:buAutoNum type="alphaLcPeriod"/>
            </a:pPr>
            <a:r>
              <a:rPr lang="en-US" smtClean="0"/>
              <a:t>Jesse Jackson</a:t>
            </a:r>
          </a:p>
          <a:p>
            <a:pPr marL="650875" indent="-514350" eaLnBrk="1" hangingPunct="1">
              <a:buFont typeface="Wingdings 2" pitchFamily="18" charset="2"/>
              <a:buAutoNum type="alphaLcPeriod"/>
            </a:pPr>
            <a:r>
              <a:rPr lang="en-US" smtClean="0"/>
              <a:t>Mohammad Ali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smtClean="0"/>
              <a:t>By 1950</a:t>
            </a:r>
          </a:p>
        </p:txBody>
      </p:sp>
      <p:sp>
        <p:nvSpPr>
          <p:cNvPr id="7171" name="Rectangle 3"/>
          <p:cNvSpPr>
            <a:spLocks noGrp="1" noChangeArrowheads="1"/>
          </p:cNvSpPr>
          <p:nvPr>
            <p:ph idx="1"/>
          </p:nvPr>
        </p:nvSpPr>
        <p:spPr>
          <a:xfrm>
            <a:off x="381000" y="1066800"/>
            <a:ext cx="8229600" cy="4530725"/>
          </a:xfrm>
        </p:spPr>
        <p:txBody>
          <a:bodyPr/>
          <a:lstStyle/>
          <a:p>
            <a:pPr eaLnBrk="1" hangingPunct="1"/>
            <a:r>
              <a:rPr lang="en-US" smtClean="0"/>
              <a:t>US enjoyed the highest standard   </a:t>
            </a:r>
          </a:p>
          <a:p>
            <a:pPr eaLnBrk="1" hangingPunct="1">
              <a:buFont typeface="Wingdings" pitchFamily="2" charset="2"/>
              <a:buNone/>
            </a:pPr>
            <a:r>
              <a:rPr lang="en-US" smtClean="0"/>
              <a:t>   living achieved by any society in history</a:t>
            </a:r>
          </a:p>
          <a:p>
            <a:pPr eaLnBrk="1" hangingPunct="1"/>
            <a:r>
              <a:rPr lang="en-US" smtClean="0"/>
              <a:t>Savings had grown during war</a:t>
            </a:r>
          </a:p>
          <a:p>
            <a:pPr eaLnBrk="1" hangingPunct="1"/>
            <a:r>
              <a:rPr lang="en-US" smtClean="0"/>
              <a:t>Consumers were ready to spend</a:t>
            </a:r>
          </a:p>
        </p:txBody>
      </p:sp>
      <p:pic>
        <p:nvPicPr>
          <p:cNvPr id="7172" name="Picture 7" descr="Levittown_house_1948_small"/>
          <p:cNvPicPr>
            <a:picLocks noChangeAspect="1" noChangeArrowheads="1"/>
          </p:cNvPicPr>
          <p:nvPr/>
        </p:nvPicPr>
        <p:blipFill>
          <a:blip r:embed="rId2" cstate="print"/>
          <a:srcRect/>
          <a:stretch>
            <a:fillRect/>
          </a:stretch>
        </p:blipFill>
        <p:spPr bwMode="auto">
          <a:xfrm>
            <a:off x="684622" y="3581399"/>
            <a:ext cx="2591977" cy="2574925"/>
          </a:xfrm>
          <a:prstGeom prst="rect">
            <a:avLst/>
          </a:prstGeom>
          <a:noFill/>
          <a:ln w="9525">
            <a:noFill/>
            <a:miter lim="800000"/>
            <a:headEnd/>
            <a:tailEnd/>
          </a:ln>
        </p:spPr>
      </p:pic>
      <p:pic>
        <p:nvPicPr>
          <p:cNvPr id="7173" name="Picture 9" descr="[Color US signs]"/>
          <p:cNvPicPr>
            <a:picLocks noChangeAspect="1" noChangeArrowheads="1"/>
          </p:cNvPicPr>
          <p:nvPr/>
        </p:nvPicPr>
        <p:blipFill>
          <a:blip r:embed="rId3" cstate="print"/>
          <a:srcRect/>
          <a:stretch>
            <a:fillRect/>
          </a:stretch>
        </p:blipFill>
        <p:spPr bwMode="auto">
          <a:xfrm>
            <a:off x="5791200" y="3276600"/>
            <a:ext cx="2570143" cy="2459038"/>
          </a:xfrm>
          <a:prstGeom prst="rect">
            <a:avLst/>
          </a:prstGeom>
          <a:noFill/>
          <a:ln w="9525">
            <a:noFill/>
            <a:miter lim="800000"/>
            <a:headEnd/>
            <a:tailEnd/>
          </a:ln>
        </p:spPr>
      </p:pic>
      <p:pic>
        <p:nvPicPr>
          <p:cNvPr id="7174" name="Picture 14" descr="1939-DuMont-Model-183"/>
          <p:cNvPicPr>
            <a:picLocks noChangeAspect="1" noChangeArrowheads="1"/>
          </p:cNvPicPr>
          <p:nvPr/>
        </p:nvPicPr>
        <p:blipFill>
          <a:blip r:embed="rId4" cstate="print"/>
          <a:srcRect/>
          <a:stretch>
            <a:fillRect/>
          </a:stretch>
        </p:blipFill>
        <p:spPr bwMode="auto">
          <a:xfrm>
            <a:off x="7315201" y="990600"/>
            <a:ext cx="1288298" cy="2163763"/>
          </a:xfrm>
          <a:prstGeom prst="rect">
            <a:avLst/>
          </a:prstGeom>
          <a:noFill/>
          <a:ln w="9525">
            <a:noFill/>
            <a:miter lim="800000"/>
            <a:headEnd/>
            <a:tailEnd/>
          </a:ln>
        </p:spPr>
      </p:pic>
      <p:pic>
        <p:nvPicPr>
          <p:cNvPr id="7175" name="Picture 16" descr="housewife"/>
          <p:cNvPicPr>
            <a:picLocks noChangeAspect="1" noChangeArrowheads="1"/>
          </p:cNvPicPr>
          <p:nvPr/>
        </p:nvPicPr>
        <p:blipFill>
          <a:blip r:embed="rId5" cstate="print"/>
          <a:srcRect/>
          <a:stretch>
            <a:fillRect/>
          </a:stretch>
        </p:blipFill>
        <p:spPr bwMode="auto">
          <a:xfrm>
            <a:off x="3429000" y="3200400"/>
            <a:ext cx="2286000" cy="1990725"/>
          </a:xfrm>
          <a:prstGeom prst="rect">
            <a:avLst/>
          </a:prstGeom>
          <a:noFill/>
          <a:ln w="9525">
            <a:noFill/>
            <a:miter lim="800000"/>
            <a:headEnd/>
            <a:tailEnd/>
          </a:ln>
        </p:spPr>
      </p:pic>
      <p:pic>
        <p:nvPicPr>
          <p:cNvPr id="7176" name="Picture 17" descr="davislibrary_e_a000458609">
            <a:hlinkClick r:id="rId6"/>
          </p:cNvPr>
          <p:cNvPicPr>
            <a:picLocks noChangeAspect="1" noChangeArrowheads="1"/>
          </p:cNvPicPr>
          <p:nvPr/>
        </p:nvPicPr>
        <p:blipFill>
          <a:blip r:embed="rId7" cstate="print"/>
          <a:srcRect/>
          <a:stretch>
            <a:fillRect/>
          </a:stretch>
        </p:blipFill>
        <p:spPr bwMode="auto">
          <a:xfrm>
            <a:off x="3200400" y="4800600"/>
            <a:ext cx="2590800" cy="15981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u="sng" dirty="0" smtClean="0"/>
              <a:t>G.I. Bill</a:t>
            </a:r>
          </a:p>
        </p:txBody>
      </p:sp>
      <p:sp>
        <p:nvSpPr>
          <p:cNvPr id="8195" name="Rectangle 3"/>
          <p:cNvSpPr>
            <a:spLocks noGrp="1" noChangeArrowheads="1"/>
          </p:cNvSpPr>
          <p:nvPr>
            <p:ph idx="1"/>
          </p:nvPr>
        </p:nvSpPr>
        <p:spPr/>
        <p:txBody>
          <a:bodyPr/>
          <a:lstStyle/>
          <a:p>
            <a:pPr eaLnBrk="1" hangingPunct="1"/>
            <a:r>
              <a:rPr lang="en-US" smtClean="0"/>
              <a:t>Servicemen’s Readjustment Act of 1944</a:t>
            </a:r>
          </a:p>
          <a:p>
            <a:pPr eaLnBrk="1" hangingPunct="1"/>
            <a:r>
              <a:rPr lang="en-US" smtClean="0"/>
              <a:t>Helped returning veterans adjust back home</a:t>
            </a:r>
          </a:p>
          <a:p>
            <a:pPr lvl="1" eaLnBrk="1" hangingPunct="1"/>
            <a:r>
              <a:rPr lang="en-US" smtClean="0"/>
              <a:t>Provided education (boom in higher education)</a:t>
            </a:r>
          </a:p>
          <a:p>
            <a:pPr lvl="1" eaLnBrk="1" hangingPunct="1"/>
            <a:r>
              <a:rPr lang="en-US" smtClean="0"/>
              <a:t>Low interest loans (homes, farms, business)</a:t>
            </a:r>
          </a:p>
          <a:p>
            <a:pPr lvl="1" eaLnBrk="1" hangingPunct="1"/>
            <a:endParaRPr lang="en-US" smtClean="0"/>
          </a:p>
        </p:txBody>
      </p:sp>
      <p:pic>
        <p:nvPicPr>
          <p:cNvPr id="8196" name="Picture 7" descr="Veterans Administration GI Bill Poster, National Archives, NWDNS-44-PA-2260"/>
          <p:cNvPicPr>
            <a:picLocks noChangeAspect="1" noChangeArrowheads="1"/>
          </p:cNvPicPr>
          <p:nvPr/>
        </p:nvPicPr>
        <p:blipFill>
          <a:blip r:embed="rId2" cstate="print"/>
          <a:srcRect/>
          <a:stretch>
            <a:fillRect/>
          </a:stretch>
        </p:blipFill>
        <p:spPr bwMode="auto">
          <a:xfrm>
            <a:off x="533400" y="4267200"/>
            <a:ext cx="1981200" cy="1485900"/>
          </a:xfrm>
          <a:prstGeom prst="rect">
            <a:avLst/>
          </a:prstGeom>
          <a:noFill/>
          <a:ln w="9525">
            <a:noFill/>
            <a:miter lim="800000"/>
            <a:headEnd/>
            <a:tailEnd/>
          </a:ln>
        </p:spPr>
      </p:pic>
      <p:pic>
        <p:nvPicPr>
          <p:cNvPr id="8197" name="Picture 9" descr="gibillatharvard"/>
          <p:cNvPicPr>
            <a:picLocks noChangeAspect="1" noChangeArrowheads="1"/>
          </p:cNvPicPr>
          <p:nvPr/>
        </p:nvPicPr>
        <p:blipFill>
          <a:blip r:embed="rId3" cstate="print"/>
          <a:srcRect/>
          <a:stretch>
            <a:fillRect/>
          </a:stretch>
        </p:blipFill>
        <p:spPr bwMode="auto">
          <a:xfrm>
            <a:off x="2286000" y="3657600"/>
            <a:ext cx="4257675" cy="2828925"/>
          </a:xfrm>
          <a:prstGeom prst="rect">
            <a:avLst/>
          </a:prstGeom>
          <a:noFill/>
          <a:ln w="9525">
            <a:noFill/>
            <a:miter lim="800000"/>
            <a:headEnd/>
            <a:tailEnd/>
          </a:ln>
        </p:spPr>
      </p:pic>
      <p:pic>
        <p:nvPicPr>
          <p:cNvPr id="8198" name="Picture 10" descr="loss_fig06b"/>
          <p:cNvPicPr>
            <a:picLocks noChangeAspect="1" noChangeArrowheads="1"/>
          </p:cNvPicPr>
          <p:nvPr/>
        </p:nvPicPr>
        <p:blipFill>
          <a:blip r:embed="rId4" cstate="print"/>
          <a:srcRect/>
          <a:stretch>
            <a:fillRect/>
          </a:stretch>
        </p:blipFill>
        <p:spPr bwMode="auto">
          <a:xfrm>
            <a:off x="6715340" y="3581400"/>
            <a:ext cx="1525373" cy="2286000"/>
          </a:xfrm>
          <a:prstGeom prst="rect">
            <a:avLst/>
          </a:prstGeom>
          <a:noFill/>
          <a:ln w="9525">
            <a:noFill/>
            <a:miter lim="800000"/>
            <a:headEnd/>
            <a:tailEnd/>
          </a:ln>
        </p:spPr>
      </p:pic>
      <p:pic>
        <p:nvPicPr>
          <p:cNvPr id="8199" name="Picture 12" descr="gibillsigning"/>
          <p:cNvPicPr>
            <a:picLocks noChangeAspect="1" noChangeArrowheads="1"/>
          </p:cNvPicPr>
          <p:nvPr/>
        </p:nvPicPr>
        <p:blipFill>
          <a:blip r:embed="rId5" cstate="print"/>
          <a:srcRect/>
          <a:stretch>
            <a:fillRect/>
          </a:stretch>
        </p:blipFill>
        <p:spPr bwMode="auto">
          <a:xfrm>
            <a:off x="5867400" y="533400"/>
            <a:ext cx="1394779" cy="10604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fontAlgn="auto" hangingPunct="1">
              <a:spcAft>
                <a:spcPts val="0"/>
              </a:spcAft>
              <a:defRPr/>
            </a:pPr>
            <a:r>
              <a:rPr lang="en-US" dirty="0" smtClean="0"/>
              <a:t>Suburban Growth</a:t>
            </a:r>
          </a:p>
        </p:txBody>
      </p:sp>
      <p:sp>
        <p:nvSpPr>
          <p:cNvPr id="9219" name="Rectangle 3"/>
          <p:cNvSpPr>
            <a:spLocks noGrp="1" noChangeArrowheads="1"/>
          </p:cNvSpPr>
          <p:nvPr>
            <p:ph type="body" sz="half" idx="1"/>
          </p:nvPr>
        </p:nvSpPr>
        <p:spPr>
          <a:xfrm>
            <a:off x="457200" y="1600200"/>
            <a:ext cx="2819400" cy="4530725"/>
          </a:xfrm>
        </p:spPr>
        <p:txBody>
          <a:bodyPr/>
          <a:lstStyle/>
          <a:p>
            <a:pPr eaLnBrk="1" hangingPunct="1">
              <a:lnSpc>
                <a:spcPct val="90000"/>
              </a:lnSpc>
            </a:pPr>
            <a:r>
              <a:rPr lang="en-US" sz="2600" smtClean="0"/>
              <a:t>Construction Boom</a:t>
            </a:r>
          </a:p>
          <a:p>
            <a:pPr eaLnBrk="1" hangingPunct="1">
              <a:lnSpc>
                <a:spcPct val="90000"/>
              </a:lnSpc>
            </a:pPr>
            <a:r>
              <a:rPr lang="en-US" sz="2600" u="sng" smtClean="0"/>
              <a:t>Levittown</a:t>
            </a:r>
            <a:r>
              <a:rPr lang="en-US" sz="2600" smtClean="0"/>
              <a:t>: 17,000 mass-produced low priced family homes in Long Island, New York</a:t>
            </a:r>
          </a:p>
          <a:p>
            <a:pPr eaLnBrk="1" hangingPunct="1">
              <a:lnSpc>
                <a:spcPct val="90000"/>
              </a:lnSpc>
            </a:pPr>
            <a:r>
              <a:rPr lang="en-US" sz="2600" smtClean="0"/>
              <a:t>William J. Levitt</a:t>
            </a:r>
          </a:p>
        </p:txBody>
      </p:sp>
      <p:pic>
        <p:nvPicPr>
          <p:cNvPr id="9220" name="Picture 5" descr="Levittown.">
            <a:hlinkClick r:id="rId2"/>
          </p:cNvPr>
          <p:cNvPicPr>
            <a:picLocks noChangeAspect="1" noChangeArrowheads="1"/>
          </p:cNvPicPr>
          <p:nvPr/>
        </p:nvPicPr>
        <p:blipFill>
          <a:blip r:embed="rId3" cstate="print"/>
          <a:srcRect/>
          <a:stretch>
            <a:fillRect/>
          </a:stretch>
        </p:blipFill>
        <p:spPr bwMode="auto">
          <a:xfrm>
            <a:off x="3352800" y="2286000"/>
            <a:ext cx="4536717" cy="3640138"/>
          </a:xfrm>
          <a:prstGeom prst="rect">
            <a:avLst/>
          </a:prstGeom>
          <a:noFill/>
          <a:ln w="9525">
            <a:noFill/>
            <a:miter lim="800000"/>
            <a:headEnd/>
            <a:tailEnd/>
          </a:ln>
        </p:spPr>
      </p:pic>
      <p:pic>
        <p:nvPicPr>
          <p:cNvPr id="9221" name="Picture 8" descr="levittown"/>
          <p:cNvPicPr>
            <a:picLocks noChangeAspect="1" noChangeArrowheads="1"/>
          </p:cNvPicPr>
          <p:nvPr/>
        </p:nvPicPr>
        <p:blipFill>
          <a:blip r:embed="rId4" cstate="print"/>
          <a:srcRect/>
          <a:stretch>
            <a:fillRect/>
          </a:stretch>
        </p:blipFill>
        <p:spPr bwMode="auto">
          <a:xfrm>
            <a:off x="5638800" y="685800"/>
            <a:ext cx="2627400" cy="1917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u="sng" dirty="0" smtClean="0"/>
              <a:t>Baby Boom</a:t>
            </a:r>
          </a:p>
        </p:txBody>
      </p:sp>
      <p:sp>
        <p:nvSpPr>
          <p:cNvPr id="10243" name="Rectangle 3"/>
          <p:cNvSpPr>
            <a:spLocks noGrp="1" noChangeArrowheads="1"/>
          </p:cNvSpPr>
          <p:nvPr>
            <p:ph idx="1"/>
          </p:nvPr>
        </p:nvSpPr>
        <p:spPr/>
        <p:txBody>
          <a:bodyPr/>
          <a:lstStyle/>
          <a:p>
            <a:pPr eaLnBrk="1" hangingPunct="1"/>
            <a:r>
              <a:rPr lang="en-US" smtClean="0"/>
              <a:t>Younger marriages and larger families</a:t>
            </a:r>
          </a:p>
          <a:p>
            <a:pPr eaLnBrk="1" hangingPunct="1"/>
            <a:r>
              <a:rPr lang="en-US" smtClean="0"/>
              <a:t>50 million babies between 1945 and 1960</a:t>
            </a:r>
          </a:p>
        </p:txBody>
      </p:sp>
      <p:pic>
        <p:nvPicPr>
          <p:cNvPr id="10244" name="Picture 5" descr="Number of births in the United States, 1934 to present">
            <a:hlinkClick r:id="rId3" tooltip="Number of births in the United States, 1934 to present"/>
          </p:cNvPr>
          <p:cNvPicPr>
            <a:picLocks noChangeAspect="1" noChangeArrowheads="1"/>
          </p:cNvPicPr>
          <p:nvPr/>
        </p:nvPicPr>
        <p:blipFill>
          <a:blip r:embed="rId4" cstate="print"/>
          <a:srcRect/>
          <a:stretch>
            <a:fillRect/>
          </a:stretch>
        </p:blipFill>
        <p:spPr bwMode="auto">
          <a:xfrm>
            <a:off x="1447800" y="2895600"/>
            <a:ext cx="6191250" cy="3286125"/>
          </a:xfrm>
          <a:prstGeom prst="rect">
            <a:avLst/>
          </a:prstGeom>
          <a:noFill/>
          <a:ln w="9525">
            <a:noFill/>
            <a:miter lim="800000"/>
            <a:headEnd/>
            <a:tailEnd/>
          </a:ln>
        </p:spPr>
      </p:pic>
      <p:pic>
        <p:nvPicPr>
          <p:cNvPr id="10245" name="Picture 6" descr="MMj03652980000[1]"/>
          <p:cNvPicPr>
            <a:picLocks noChangeAspect="1" noChangeArrowheads="1" noCrop="1"/>
          </p:cNvPicPr>
          <p:nvPr/>
        </p:nvPicPr>
        <p:blipFill>
          <a:blip r:embed="rId5" cstate="print"/>
          <a:srcRect/>
          <a:stretch>
            <a:fillRect/>
          </a:stretch>
        </p:blipFill>
        <p:spPr bwMode="auto">
          <a:xfrm>
            <a:off x="2971800" y="4419600"/>
            <a:ext cx="1447800" cy="1447800"/>
          </a:xfrm>
          <a:prstGeom prst="rect">
            <a:avLst/>
          </a:prstGeom>
          <a:noFill/>
          <a:ln w="9525">
            <a:noFill/>
            <a:miter lim="800000"/>
            <a:headEnd/>
            <a:tailEnd/>
          </a:ln>
        </p:spPr>
      </p:pic>
      <p:pic>
        <p:nvPicPr>
          <p:cNvPr id="10246" name="Picture 7" descr="MMj02839410000[1]"/>
          <p:cNvPicPr>
            <a:picLocks noChangeAspect="1" noChangeArrowheads="1" noCrop="1"/>
          </p:cNvPicPr>
          <p:nvPr/>
        </p:nvPicPr>
        <p:blipFill>
          <a:blip r:embed="rId6" cstate="print"/>
          <a:srcRect/>
          <a:stretch>
            <a:fillRect/>
          </a:stretch>
        </p:blipFill>
        <p:spPr bwMode="auto">
          <a:xfrm>
            <a:off x="5791200" y="4572000"/>
            <a:ext cx="1397000" cy="1952625"/>
          </a:xfrm>
          <a:prstGeom prst="rect">
            <a:avLst/>
          </a:prstGeom>
          <a:noFill/>
          <a:ln w="9525">
            <a:noFill/>
            <a:miter lim="800000"/>
            <a:headEnd/>
            <a:tailEnd/>
          </a:ln>
        </p:spPr>
      </p:pic>
      <p:pic>
        <p:nvPicPr>
          <p:cNvPr id="10247" name="Picture 9" descr="MMj02969870000[1]"/>
          <p:cNvPicPr>
            <a:picLocks noChangeAspect="1" noChangeArrowheads="1" noCrop="1"/>
          </p:cNvPicPr>
          <p:nvPr/>
        </p:nvPicPr>
        <p:blipFill>
          <a:blip r:embed="rId7" cstate="print"/>
          <a:srcRect/>
          <a:stretch>
            <a:fillRect/>
          </a:stretch>
        </p:blipFill>
        <p:spPr bwMode="auto">
          <a:xfrm>
            <a:off x="7010400" y="2819400"/>
            <a:ext cx="942975" cy="809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mtClean="0"/>
              <a:t>In a Single Generation</a:t>
            </a:r>
          </a:p>
        </p:txBody>
      </p:sp>
      <p:sp>
        <p:nvSpPr>
          <p:cNvPr id="11267" name="Rectangle 3"/>
          <p:cNvSpPr>
            <a:spLocks noGrp="1" noChangeArrowheads="1"/>
          </p:cNvSpPr>
          <p:nvPr>
            <p:ph idx="1"/>
          </p:nvPr>
        </p:nvSpPr>
        <p:spPr/>
        <p:txBody>
          <a:bodyPr/>
          <a:lstStyle/>
          <a:p>
            <a:pPr eaLnBrk="1" hangingPunct="1"/>
            <a:r>
              <a:rPr lang="en-US" smtClean="0"/>
              <a:t>Majority of middle-class Americans moved to suburbs</a:t>
            </a:r>
          </a:p>
          <a:p>
            <a:pPr eaLnBrk="1" hangingPunct="1"/>
            <a:r>
              <a:rPr lang="en-US" smtClean="0"/>
              <a:t>Cities became increasingly poor and racially divided.</a:t>
            </a:r>
          </a:p>
        </p:txBody>
      </p:sp>
      <p:pic>
        <p:nvPicPr>
          <p:cNvPr id="11268" name="Picture 4" descr="400px-Levittownhome">
            <a:hlinkClick r:id="rId2"/>
          </p:cNvPr>
          <p:cNvPicPr>
            <a:picLocks noChangeAspect="1" noChangeArrowheads="1"/>
          </p:cNvPicPr>
          <p:nvPr/>
        </p:nvPicPr>
        <p:blipFill>
          <a:blip r:embed="rId3" cstate="print"/>
          <a:srcRect/>
          <a:stretch>
            <a:fillRect/>
          </a:stretch>
        </p:blipFill>
        <p:spPr bwMode="auto">
          <a:xfrm>
            <a:off x="3200400" y="3314700"/>
            <a:ext cx="3276600" cy="2640013"/>
          </a:xfrm>
          <a:prstGeom prst="rect">
            <a:avLst/>
          </a:prstGeom>
          <a:noFill/>
          <a:ln w="9525">
            <a:noFill/>
            <a:miter lim="800000"/>
            <a:headEnd/>
            <a:tailEnd/>
          </a:ln>
        </p:spPr>
      </p:pic>
      <p:pic>
        <p:nvPicPr>
          <p:cNvPr id="11269" name="Picture 5" descr="MMj02830220000[1]"/>
          <p:cNvPicPr>
            <a:picLocks noChangeAspect="1" noChangeArrowheads="1" noCrop="1"/>
          </p:cNvPicPr>
          <p:nvPr/>
        </p:nvPicPr>
        <p:blipFill>
          <a:blip r:embed="rId4" cstate="print"/>
          <a:srcRect/>
          <a:stretch>
            <a:fillRect/>
          </a:stretch>
        </p:blipFill>
        <p:spPr bwMode="auto">
          <a:xfrm>
            <a:off x="1752600" y="4038600"/>
            <a:ext cx="1905000" cy="1905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Had Become a Consumer Society</a:t>
            </a:r>
            <a:endParaRPr lang="en-US" dirty="0"/>
          </a:p>
        </p:txBody>
      </p:sp>
      <p:pic>
        <p:nvPicPr>
          <p:cNvPr id="12291" name="Picture 3" descr="C:\Documents and Settings\emeador\Local Settings\Temporary Internet Files\Content.IE5\L70B17WM\MMj03363660000[1].gif"/>
          <p:cNvPicPr>
            <a:picLocks noChangeAspect="1" noChangeArrowheads="1" noCrop="1"/>
          </p:cNvPicPr>
          <p:nvPr/>
        </p:nvPicPr>
        <p:blipFill>
          <a:blip r:embed="rId2" cstate="print"/>
          <a:srcRect/>
          <a:stretch>
            <a:fillRect/>
          </a:stretch>
        </p:blipFill>
        <p:spPr bwMode="auto">
          <a:xfrm>
            <a:off x="1676400" y="3581400"/>
            <a:ext cx="1905000" cy="1905000"/>
          </a:xfrm>
          <a:prstGeom prst="rect">
            <a:avLst/>
          </a:prstGeom>
          <a:noFill/>
          <a:ln w="9525">
            <a:noFill/>
            <a:miter lim="800000"/>
            <a:headEnd/>
            <a:tailEnd/>
          </a:ln>
        </p:spPr>
      </p:pic>
      <p:pic>
        <p:nvPicPr>
          <p:cNvPr id="12292" name="Picture 4" descr="C:\Documents and Settings\emeador\Local Settings\Temporary Internet Files\Content.IE5\X54NRTSW\MMj03181490000[1].gif"/>
          <p:cNvPicPr>
            <a:picLocks noChangeAspect="1" noChangeArrowheads="1" noCrop="1"/>
          </p:cNvPicPr>
          <p:nvPr/>
        </p:nvPicPr>
        <p:blipFill>
          <a:blip r:embed="rId3" cstate="print"/>
          <a:srcRect/>
          <a:stretch>
            <a:fillRect/>
          </a:stretch>
        </p:blipFill>
        <p:spPr bwMode="auto">
          <a:xfrm>
            <a:off x="4648200" y="2209800"/>
            <a:ext cx="2362200" cy="2225675"/>
          </a:xfrm>
          <a:prstGeom prst="rect">
            <a:avLst/>
          </a:prstGeom>
          <a:noFill/>
          <a:ln w="9525">
            <a:noFill/>
            <a:miter lim="800000"/>
            <a:headEnd/>
            <a:tailEnd/>
          </a:ln>
        </p:spPr>
      </p:pic>
      <p:pic>
        <p:nvPicPr>
          <p:cNvPr id="12293" name="Picture 5" descr="C:\Documents and Settings\emeador\Local Settings\Temporary Internet Files\Content.IE5\2BN0DE51\MMj03367910000[1].gif"/>
          <p:cNvPicPr>
            <a:picLocks noChangeAspect="1" noChangeArrowheads="1" noCrop="1"/>
          </p:cNvPicPr>
          <p:nvPr/>
        </p:nvPicPr>
        <p:blipFill>
          <a:blip r:embed="rId4" cstate="print"/>
          <a:srcRect/>
          <a:stretch>
            <a:fillRect/>
          </a:stretch>
        </p:blipFill>
        <p:spPr bwMode="auto">
          <a:xfrm>
            <a:off x="1828800" y="1143000"/>
            <a:ext cx="2133600" cy="2593975"/>
          </a:xfrm>
          <a:prstGeom prst="rect">
            <a:avLst/>
          </a:prstGeom>
          <a:noFill/>
          <a:ln w="9525">
            <a:noFill/>
            <a:miter lim="800000"/>
            <a:headEnd/>
            <a:tailEnd/>
          </a:ln>
        </p:spPr>
      </p:pic>
      <p:pic>
        <p:nvPicPr>
          <p:cNvPr id="12294" name="Picture 6" descr="C:\Documents and Settings\emeador\Local Settings\Temporary Internet Files\Content.IE5\U5PUCJMR\MMj03566160000[1].gif"/>
          <p:cNvPicPr>
            <a:picLocks noChangeAspect="1" noChangeArrowheads="1" noCrop="1"/>
          </p:cNvPicPr>
          <p:nvPr/>
        </p:nvPicPr>
        <p:blipFill>
          <a:blip r:embed="rId5" cstate="print"/>
          <a:srcRect/>
          <a:stretch>
            <a:fillRect/>
          </a:stretch>
        </p:blipFill>
        <p:spPr bwMode="auto">
          <a:xfrm>
            <a:off x="5715000" y="4191000"/>
            <a:ext cx="1676400" cy="1676400"/>
          </a:xfrm>
          <a:prstGeom prst="rect">
            <a:avLst/>
          </a:prstGeom>
          <a:noFill/>
          <a:ln w="9525">
            <a:noFill/>
            <a:miter lim="800000"/>
            <a:headEnd/>
            <a:tailEnd/>
          </a:ln>
        </p:spPr>
      </p:pic>
      <p:pic>
        <p:nvPicPr>
          <p:cNvPr id="12295" name="Picture 7" descr="C:\Documents and Settings\emeador\Local Settings\Temporary Internet Files\Content.IE5\4949MW5O\MMj02838950000[1].gif"/>
          <p:cNvPicPr>
            <a:picLocks noChangeAspect="1" noChangeArrowheads="1" noCrop="1"/>
          </p:cNvPicPr>
          <p:nvPr/>
        </p:nvPicPr>
        <p:blipFill>
          <a:blip r:embed="rId6" cstate="print"/>
          <a:srcRect/>
          <a:stretch>
            <a:fillRect/>
          </a:stretch>
        </p:blipFill>
        <p:spPr bwMode="auto">
          <a:xfrm>
            <a:off x="3886200" y="1219200"/>
            <a:ext cx="1609725" cy="1609725"/>
          </a:xfrm>
          <a:prstGeom prst="rect">
            <a:avLst/>
          </a:prstGeom>
          <a:noFill/>
          <a:ln w="9525">
            <a:noFill/>
            <a:miter lim="800000"/>
            <a:headEnd/>
            <a:tailEnd/>
          </a:ln>
        </p:spPr>
      </p:pic>
      <p:pic>
        <p:nvPicPr>
          <p:cNvPr id="12296" name="Picture 2" descr="C:\Documents and Settings\emeador\Local Settings\Temporary Internet Files\Content.IE5\EDC6BZMY\MMAG00317_0000[1].gif"/>
          <p:cNvPicPr>
            <a:picLocks noGrp="1" noChangeAspect="1" noChangeArrowheads="1" noCrop="1"/>
          </p:cNvPicPr>
          <p:nvPr>
            <p:ph idx="1"/>
          </p:nvPr>
        </p:nvPicPr>
        <p:blipFill>
          <a:blip r:embed="rId7" cstate="print"/>
          <a:srcRect/>
          <a:stretch>
            <a:fillRect/>
          </a:stretch>
        </p:blipFill>
        <p:spPr>
          <a:xfrm>
            <a:off x="3429000" y="1828800"/>
            <a:ext cx="2119313" cy="2722563"/>
          </a:xfrm>
          <a:noFill/>
        </p:spPr>
      </p:pic>
      <p:pic>
        <p:nvPicPr>
          <p:cNvPr id="12297" name="Picture 8" descr="C:\Documents and Settings\emeador\Local Settings\Temporary Internet Files\Content.IE5\X54NRTSW\MMj02830410000[1].gif"/>
          <p:cNvPicPr>
            <a:picLocks noChangeAspect="1" noChangeArrowheads="1" noCrop="1"/>
          </p:cNvPicPr>
          <p:nvPr/>
        </p:nvPicPr>
        <p:blipFill>
          <a:blip r:embed="rId8" cstate="print"/>
          <a:srcRect/>
          <a:stretch>
            <a:fillRect/>
          </a:stretch>
        </p:blipFill>
        <p:spPr bwMode="auto">
          <a:xfrm>
            <a:off x="3733800" y="4343400"/>
            <a:ext cx="1831975" cy="16192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Words>1002</Words>
  <Application>Microsoft Office PowerPoint</Application>
  <PresentationFormat>On-screen Show (4:3)</PresentationFormat>
  <Paragraphs>155</Paragraphs>
  <Slides>39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Lucida Sans</vt:lpstr>
      <vt:lpstr>Book Antiqua</vt:lpstr>
      <vt:lpstr>Wingdings 2</vt:lpstr>
      <vt:lpstr>Wingdings</vt:lpstr>
      <vt:lpstr>Wingdings 3</vt:lpstr>
      <vt:lpstr>Calibri</vt:lpstr>
      <vt:lpstr>Times New Roman</vt:lpstr>
      <vt:lpstr>Apex</vt:lpstr>
      <vt:lpstr>29.   Affluence and Anxiety</vt:lpstr>
      <vt:lpstr>Slide 2</vt:lpstr>
      <vt:lpstr>Prosperity</vt:lpstr>
      <vt:lpstr>By 1950</vt:lpstr>
      <vt:lpstr>G.I. Bill</vt:lpstr>
      <vt:lpstr>Suburban Growth</vt:lpstr>
      <vt:lpstr>Baby Boom</vt:lpstr>
      <vt:lpstr>In a Single Generation</vt:lpstr>
      <vt:lpstr>Had Become a Consumer Society</vt:lpstr>
      <vt:lpstr>Rise of the Sunbelt</vt:lpstr>
      <vt:lpstr>Harry S Truman</vt:lpstr>
      <vt:lpstr>The Fair Deal</vt:lpstr>
      <vt:lpstr>Slide 13</vt:lpstr>
      <vt:lpstr>Slide 14</vt:lpstr>
      <vt:lpstr>Economic Program </vt:lpstr>
      <vt:lpstr>Civil Rights</vt:lpstr>
      <vt:lpstr>Taft-Hartley Act (1947)</vt:lpstr>
      <vt:lpstr>Republicans Gain Control</vt:lpstr>
      <vt:lpstr>Election of 1948</vt:lpstr>
      <vt:lpstr>Two Reasons for Defeat</vt:lpstr>
      <vt:lpstr>Slide 21</vt:lpstr>
      <vt:lpstr>Domestic Policies</vt:lpstr>
      <vt:lpstr>      Areas of Greatest Growth</vt:lpstr>
      <vt:lpstr>Critics of the Consumer Society</vt:lpstr>
      <vt:lpstr>Slide 25</vt:lpstr>
      <vt:lpstr>Slide 26</vt:lpstr>
      <vt:lpstr>Response to Sputnik (1957)</vt:lpstr>
      <vt:lpstr>Modern Republicanism</vt:lpstr>
      <vt:lpstr>Changing Attitudes</vt:lpstr>
      <vt:lpstr>Desegregating Schools</vt:lpstr>
      <vt:lpstr>Crisis at Little Rock</vt:lpstr>
      <vt:lpstr>Beginning of Black Activism</vt:lpstr>
      <vt:lpstr>Federal Laws</vt:lpstr>
      <vt:lpstr>1.  Which of the following best describes the American economy 1945-1960?</vt:lpstr>
      <vt:lpstr>2.  What was life in the suburbs most dependent on?</vt:lpstr>
      <vt:lpstr>3.  Education in the 1950s</vt:lpstr>
      <vt:lpstr>4.  How did the American people react to the launch of Sputnik?</vt:lpstr>
      <vt:lpstr>5.  What was the most important legislative achievement of the Eisenhower years?</vt:lpstr>
      <vt:lpstr>6.  Who emerged as a major black leader at this time?</vt:lpstr>
    </vt:vector>
  </TitlesOfParts>
  <Company>DeSoto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   Affluence and Anxiety</dc:title>
  <dc:creator>emeador</dc:creator>
  <cp:lastModifiedBy>DeSoto ISD</cp:lastModifiedBy>
  <cp:revision>34</cp:revision>
  <dcterms:created xsi:type="dcterms:W3CDTF">2008-11-20T15:33:09Z</dcterms:created>
  <dcterms:modified xsi:type="dcterms:W3CDTF">2010-11-08T22:35:10Z</dcterms:modified>
</cp:coreProperties>
</file>