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1A1DA1-3650-4D2D-BDC4-B4D7884AD3AE}" type="datetimeFigureOut">
              <a:rPr lang="en-US" smtClean="0"/>
              <a:pPr/>
              <a:t>8/18/2011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6FF0988-5449-4E41-B464-324C5DD4CB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A1DA1-3650-4D2D-BDC4-B4D7884AD3AE}"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F0988-5449-4E41-B464-324C5DD4C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1A1DA1-3650-4D2D-BDC4-B4D7884AD3AE}"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F0988-5449-4E41-B464-324C5DD4C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F1A1DA1-3650-4D2D-BDC4-B4D7884AD3AE}" type="datetimeFigureOut">
              <a:rPr lang="en-US" smtClean="0"/>
              <a:pPr/>
              <a:t>8/18/2011</a:t>
            </a:fld>
            <a:endParaRPr lang="en-US"/>
          </a:p>
        </p:txBody>
      </p:sp>
      <p:sp>
        <p:nvSpPr>
          <p:cNvPr id="9" name="Slide Number Placeholder 8"/>
          <p:cNvSpPr>
            <a:spLocks noGrp="1"/>
          </p:cNvSpPr>
          <p:nvPr>
            <p:ph type="sldNum" sz="quarter" idx="15"/>
          </p:nvPr>
        </p:nvSpPr>
        <p:spPr/>
        <p:txBody>
          <a:bodyPr rtlCol="0"/>
          <a:lstStyle/>
          <a:p>
            <a:fld id="{76FF0988-5449-4E41-B464-324C5DD4CBF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F1A1DA1-3650-4D2D-BDC4-B4D7884AD3AE}" type="datetimeFigureOut">
              <a:rPr lang="en-US" smtClean="0"/>
              <a:pPr/>
              <a:t>8/18/2011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6FF0988-5449-4E41-B464-324C5DD4CB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1A1DA1-3650-4D2D-BDC4-B4D7884AD3AE}"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F0988-5449-4E41-B464-324C5DD4CBF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F1A1DA1-3650-4D2D-BDC4-B4D7884AD3AE}" type="datetimeFigureOut">
              <a:rPr lang="en-US" smtClean="0"/>
              <a:pPr/>
              <a:t>8/18/2011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F0988-5449-4E41-B464-324C5DD4CBF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F1A1DA1-3650-4D2D-BDC4-B4D7884AD3AE}" type="datetimeFigureOut">
              <a:rPr lang="en-US" smtClean="0"/>
              <a:pPr/>
              <a:t>8/18/2011</a:t>
            </a:fld>
            <a:endParaRPr lang="en-US"/>
          </a:p>
        </p:txBody>
      </p:sp>
      <p:sp>
        <p:nvSpPr>
          <p:cNvPr id="7" name="Slide Number Placeholder 6"/>
          <p:cNvSpPr>
            <a:spLocks noGrp="1"/>
          </p:cNvSpPr>
          <p:nvPr>
            <p:ph type="sldNum" sz="quarter" idx="11"/>
          </p:nvPr>
        </p:nvSpPr>
        <p:spPr/>
        <p:txBody>
          <a:bodyPr rtlCol="0"/>
          <a:lstStyle/>
          <a:p>
            <a:fld id="{76FF0988-5449-4E41-B464-324C5DD4CBF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A1DA1-3650-4D2D-BDC4-B4D7884AD3AE}" type="datetimeFigureOut">
              <a:rPr lang="en-US" smtClean="0"/>
              <a:pPr/>
              <a:t>8/18/2011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F0988-5449-4E41-B464-324C5DD4C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F1A1DA1-3650-4D2D-BDC4-B4D7884AD3AE}" type="datetimeFigureOut">
              <a:rPr lang="en-US" smtClean="0"/>
              <a:pPr/>
              <a:t>8/18/2011</a:t>
            </a:fld>
            <a:endParaRPr lang="en-US"/>
          </a:p>
        </p:txBody>
      </p:sp>
      <p:sp>
        <p:nvSpPr>
          <p:cNvPr id="22" name="Slide Number Placeholder 21"/>
          <p:cNvSpPr>
            <a:spLocks noGrp="1"/>
          </p:cNvSpPr>
          <p:nvPr>
            <p:ph type="sldNum" sz="quarter" idx="15"/>
          </p:nvPr>
        </p:nvSpPr>
        <p:spPr/>
        <p:txBody>
          <a:bodyPr rtlCol="0"/>
          <a:lstStyle/>
          <a:p>
            <a:fld id="{76FF0988-5449-4E41-B464-324C5DD4CBF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F1A1DA1-3650-4D2D-BDC4-B4D7884AD3AE}" type="datetimeFigureOut">
              <a:rPr lang="en-US" smtClean="0"/>
              <a:pPr/>
              <a:t>8/18/2011</a:t>
            </a:fld>
            <a:endParaRPr lang="en-US"/>
          </a:p>
        </p:txBody>
      </p:sp>
      <p:sp>
        <p:nvSpPr>
          <p:cNvPr id="18" name="Slide Number Placeholder 17"/>
          <p:cNvSpPr>
            <a:spLocks noGrp="1"/>
          </p:cNvSpPr>
          <p:nvPr>
            <p:ph type="sldNum" sz="quarter" idx="11"/>
          </p:nvPr>
        </p:nvSpPr>
        <p:spPr/>
        <p:txBody>
          <a:bodyPr rtlCol="0"/>
          <a:lstStyle/>
          <a:p>
            <a:fld id="{76FF0988-5449-4E41-B464-324C5DD4CBF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1A1DA1-3650-4D2D-BDC4-B4D7884AD3AE}" type="datetimeFigureOut">
              <a:rPr lang="en-US" smtClean="0"/>
              <a:pPr/>
              <a:t>8/18/2011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FF0988-5449-4E41-B464-324C5DD4CB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124200"/>
            <a:ext cx="6629400" cy="1371600"/>
          </a:xfrm>
        </p:spPr>
        <p:txBody>
          <a:bodyPr/>
          <a:lstStyle/>
          <a:p>
            <a:r>
              <a:rPr lang="en-US" smtClean="0"/>
              <a:t>3.  </a:t>
            </a:r>
            <a:r>
              <a:rPr lang="en-US" dirty="0" smtClean="0"/>
              <a:t>Writing </a:t>
            </a:r>
            <a:r>
              <a:rPr lang="en-US" dirty="0" smtClean="0"/>
              <a:t>an Historical Essay</a:t>
            </a:r>
            <a:endParaRPr lang="en-US" dirty="0"/>
          </a:p>
        </p:txBody>
      </p:sp>
      <p:sp>
        <p:nvSpPr>
          <p:cNvPr id="3" name="Subtitle 2"/>
          <p:cNvSpPr>
            <a:spLocks noGrp="1"/>
          </p:cNvSpPr>
          <p:nvPr>
            <p:ph type="subTitle" idx="1"/>
          </p:nvPr>
        </p:nvSpPr>
        <p:spPr/>
        <p:txBody>
          <a:bodyPr/>
          <a:lstStyle/>
          <a:p>
            <a:r>
              <a:rPr lang="en-US" dirty="0" smtClean="0"/>
              <a:t>OR How to Write a SUPERIOR Essay to Blow the Potential AP Readers Right off Their Chairs</a:t>
            </a:r>
          </a:p>
          <a:p>
            <a:endParaRPr lang="en-US" dirty="0" smtClean="0"/>
          </a:p>
          <a:p>
            <a:r>
              <a:rPr lang="en-US" dirty="0" smtClean="0"/>
              <a:t>WITH apologies to English Teachers</a:t>
            </a:r>
            <a:endParaRPr lang="en-US" dirty="0"/>
          </a:p>
        </p:txBody>
      </p:sp>
      <p:pic>
        <p:nvPicPr>
          <p:cNvPr id="1026" name="Picture 2" descr="C:\Documents and Settings\emeador\Local Settings\Temporary Internet Files\Content.IE5\YAWRRKLY\MM900356592[1].gif"/>
          <p:cNvPicPr>
            <a:picLocks noChangeAspect="1" noChangeArrowheads="1" noCrop="1"/>
          </p:cNvPicPr>
          <p:nvPr/>
        </p:nvPicPr>
        <p:blipFill>
          <a:blip r:embed="rId2" cstate="print"/>
          <a:srcRect/>
          <a:stretch>
            <a:fillRect/>
          </a:stretch>
        </p:blipFill>
        <p:spPr bwMode="auto">
          <a:xfrm>
            <a:off x="3276600" y="705411"/>
            <a:ext cx="3429000" cy="346934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Write </a:t>
            </a:r>
            <a:endParaRPr lang="en-US" dirty="0"/>
          </a:p>
        </p:txBody>
      </p:sp>
      <p:pic>
        <p:nvPicPr>
          <p:cNvPr id="4" name="Content Placeholder 3" descr="http://www.ltl.appstate.edu/prodlearn/spring_2005/Healy_Leigh/artifacts/writing.jpg"/>
          <p:cNvPicPr>
            <a:picLocks noGrp="1"/>
          </p:cNvPicPr>
          <p:nvPr>
            <p:ph sz="quarter" idx="1"/>
          </p:nvPr>
        </p:nvPicPr>
        <p:blipFill>
          <a:blip r:embed="rId2" cstate="print"/>
          <a:srcRect/>
          <a:stretch>
            <a:fillRect/>
          </a:stretch>
        </p:blipFill>
        <p:spPr bwMode="auto">
          <a:xfrm>
            <a:off x="1649344" y="1600200"/>
            <a:ext cx="5083312" cy="4873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Question Carefully</a:t>
            </a:r>
            <a:endParaRPr lang="en-US" dirty="0"/>
          </a:p>
        </p:txBody>
      </p:sp>
      <p:sp>
        <p:nvSpPr>
          <p:cNvPr id="3" name="Content Placeholder 2"/>
          <p:cNvSpPr>
            <a:spLocks noGrp="1"/>
          </p:cNvSpPr>
          <p:nvPr>
            <p:ph sz="quarter" idx="1"/>
          </p:nvPr>
        </p:nvSpPr>
        <p:spPr/>
        <p:txBody>
          <a:bodyPr/>
          <a:lstStyle/>
          <a:p>
            <a:r>
              <a:rPr lang="en-US" dirty="0" smtClean="0"/>
              <a:t>Although many Northerners and Southerners came later to think of themselves as having separate civilizations, the Northern and Southern colonies in the seventeenth and eighteenth centuries were in fact more similar than different.  Assess the validity of this statement. </a:t>
            </a:r>
          </a:p>
          <a:p>
            <a:endParaRPr lang="en-US" dirty="0" smtClean="0"/>
          </a:p>
          <a:p>
            <a:r>
              <a:rPr lang="en-US" dirty="0" smtClean="0"/>
              <a:t>Read it a second time.</a:t>
            </a:r>
          </a:p>
          <a:p>
            <a:r>
              <a:rPr lang="en-US" dirty="0" smtClean="0"/>
              <a:t>Read it a third time.</a:t>
            </a:r>
          </a:p>
          <a:p>
            <a:r>
              <a:rPr lang="en-US" dirty="0" smtClean="0"/>
              <a:t>Underline words important to thesis</a:t>
            </a:r>
            <a:endParaRPr lang="en-US" dirty="0"/>
          </a:p>
        </p:txBody>
      </p:sp>
      <p:pic>
        <p:nvPicPr>
          <p:cNvPr id="2050" name="Picture 2" descr="C:\Documents and Settings\emeador\Local Settings\Temporary Internet Files\Content.IE5\YAWRRKLY\MC900297939[1].wmf"/>
          <p:cNvPicPr>
            <a:picLocks noChangeAspect="1" noChangeArrowheads="1"/>
          </p:cNvPicPr>
          <p:nvPr/>
        </p:nvPicPr>
        <p:blipFill>
          <a:blip r:embed="rId2" cstate="print"/>
          <a:srcRect/>
          <a:stretch>
            <a:fillRect/>
          </a:stretch>
        </p:blipFill>
        <p:spPr bwMode="auto">
          <a:xfrm>
            <a:off x="6705600" y="3429000"/>
            <a:ext cx="1187469" cy="28516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Question Carefully</a:t>
            </a:r>
            <a:endParaRPr lang="en-US" dirty="0"/>
          </a:p>
        </p:txBody>
      </p:sp>
      <p:sp>
        <p:nvSpPr>
          <p:cNvPr id="3" name="Content Placeholder 2"/>
          <p:cNvSpPr>
            <a:spLocks noGrp="1"/>
          </p:cNvSpPr>
          <p:nvPr>
            <p:ph sz="quarter" idx="1"/>
          </p:nvPr>
        </p:nvSpPr>
        <p:spPr/>
        <p:txBody>
          <a:bodyPr/>
          <a:lstStyle/>
          <a:p>
            <a:r>
              <a:rPr lang="en-US" dirty="0" smtClean="0"/>
              <a:t>Although many </a:t>
            </a:r>
            <a:r>
              <a:rPr lang="en-US" u="sng" dirty="0" smtClean="0"/>
              <a:t>Northerners and Southerners </a:t>
            </a:r>
            <a:r>
              <a:rPr lang="en-US" dirty="0" smtClean="0"/>
              <a:t>came later to think of themselves as having </a:t>
            </a:r>
            <a:r>
              <a:rPr lang="en-US" u="sng" dirty="0" smtClean="0"/>
              <a:t>separate civilizations</a:t>
            </a:r>
            <a:r>
              <a:rPr lang="en-US" dirty="0" smtClean="0"/>
              <a:t>, the Northern and Southern colonies in the </a:t>
            </a:r>
            <a:r>
              <a:rPr lang="en-US" u="sng" dirty="0" smtClean="0"/>
              <a:t>seventeenth and eighteenth centuries </a:t>
            </a:r>
            <a:r>
              <a:rPr lang="en-US" dirty="0" smtClean="0"/>
              <a:t>were in fact more </a:t>
            </a:r>
            <a:r>
              <a:rPr lang="en-US" u="sng" dirty="0" smtClean="0"/>
              <a:t>similar</a:t>
            </a:r>
            <a:r>
              <a:rPr lang="en-US" dirty="0" smtClean="0"/>
              <a:t> than different.  </a:t>
            </a:r>
            <a:r>
              <a:rPr lang="en-US" u="sng" dirty="0" smtClean="0"/>
              <a:t>Assess </a:t>
            </a:r>
            <a:r>
              <a:rPr lang="en-US" dirty="0" smtClean="0"/>
              <a:t>the </a:t>
            </a:r>
            <a:r>
              <a:rPr lang="en-US" u="sng" dirty="0" smtClean="0"/>
              <a:t>validity</a:t>
            </a:r>
            <a:r>
              <a:rPr lang="en-US" dirty="0" smtClean="0"/>
              <a:t> of this statement. </a:t>
            </a:r>
          </a:p>
          <a:p>
            <a:endParaRPr lang="en-US" dirty="0" smtClean="0"/>
          </a:p>
          <a:p>
            <a:r>
              <a:rPr lang="en-US" dirty="0" smtClean="0"/>
              <a:t>Read it a second time.</a:t>
            </a:r>
          </a:p>
          <a:p>
            <a:r>
              <a:rPr lang="en-US" dirty="0" smtClean="0"/>
              <a:t>Read it a third time.</a:t>
            </a:r>
          </a:p>
          <a:p>
            <a:r>
              <a:rPr lang="en-US" dirty="0" smtClean="0"/>
              <a:t>Underline the critical words</a:t>
            </a:r>
            <a:endParaRPr lang="en-US" dirty="0"/>
          </a:p>
        </p:txBody>
      </p:sp>
      <p:pic>
        <p:nvPicPr>
          <p:cNvPr id="2050" name="Picture 2" descr="C:\Documents and Settings\emeador\Local Settings\Temporary Internet Files\Content.IE5\YAWRRKLY\MC900297939[1].wmf"/>
          <p:cNvPicPr>
            <a:picLocks noChangeAspect="1" noChangeArrowheads="1"/>
          </p:cNvPicPr>
          <p:nvPr/>
        </p:nvPicPr>
        <p:blipFill>
          <a:blip r:embed="rId2" cstate="print"/>
          <a:srcRect/>
          <a:stretch>
            <a:fillRect/>
          </a:stretch>
        </p:blipFill>
        <p:spPr bwMode="auto">
          <a:xfrm>
            <a:off x="6629400" y="3429000"/>
            <a:ext cx="1187469" cy="285163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asked to do?</a:t>
            </a:r>
            <a:endParaRPr lang="en-US" dirty="0"/>
          </a:p>
        </p:txBody>
      </p:sp>
      <p:sp>
        <p:nvSpPr>
          <p:cNvPr id="3" name="Content Placeholder 2"/>
          <p:cNvSpPr>
            <a:spLocks noGrp="1"/>
          </p:cNvSpPr>
          <p:nvPr>
            <p:ph sz="quarter" idx="1"/>
          </p:nvPr>
        </p:nvSpPr>
        <p:spPr/>
        <p:txBody>
          <a:bodyPr/>
          <a:lstStyle/>
          <a:p>
            <a:r>
              <a:rPr lang="en-US" dirty="0" smtClean="0"/>
              <a:t>ASSESS!</a:t>
            </a:r>
          </a:p>
          <a:p>
            <a:r>
              <a:rPr lang="en-US" dirty="0" smtClean="0"/>
              <a:t>Which means that you must take a stand either in support or repudiation of the statement.</a:t>
            </a:r>
          </a:p>
          <a:p>
            <a:r>
              <a:rPr lang="en-US" dirty="0" smtClean="0"/>
              <a:t>It does not matter which side you take.  </a:t>
            </a:r>
          </a:p>
          <a:p>
            <a:r>
              <a:rPr lang="en-US" dirty="0" smtClean="0"/>
              <a:t>Reader will looking at your evidence in support of your decision.</a:t>
            </a:r>
            <a:endParaRPr lang="en-US" dirty="0"/>
          </a:p>
        </p:txBody>
      </p:sp>
      <p:pic>
        <p:nvPicPr>
          <p:cNvPr id="3074" name="Picture 2" descr="C:\Documents and Settings\emeador\Local Settings\Temporary Internet Files\Content.IE5\YAWRRKLY\MM900323755[1].gif"/>
          <p:cNvPicPr>
            <a:picLocks noChangeAspect="1" noChangeArrowheads="1" noCrop="1"/>
          </p:cNvPicPr>
          <p:nvPr/>
        </p:nvPicPr>
        <p:blipFill>
          <a:blip r:embed="rId2" cstate="print"/>
          <a:srcRect/>
          <a:stretch>
            <a:fillRect/>
          </a:stretch>
        </p:blipFill>
        <p:spPr bwMode="auto">
          <a:xfrm>
            <a:off x="3124200" y="3869055"/>
            <a:ext cx="2209800" cy="237553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Graphic for Brainstorming</a:t>
            </a:r>
            <a:endParaRPr lang="en-US" dirty="0"/>
          </a:p>
        </p:txBody>
      </p:sp>
      <p:graphicFrame>
        <p:nvGraphicFramePr>
          <p:cNvPr id="4" name="Content Placeholder 3"/>
          <p:cNvGraphicFramePr>
            <a:graphicFrameLocks noGrp="1"/>
          </p:cNvGraphicFramePr>
          <p:nvPr>
            <p:ph sz="quarter" idx="1"/>
          </p:nvPr>
        </p:nvGraphicFramePr>
        <p:xfrm>
          <a:off x="457200" y="1600200"/>
          <a:ext cx="7467600" cy="421132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endParaRPr lang="en-US" dirty="0"/>
                    </a:p>
                  </a:txBody>
                  <a:tcPr/>
                </a:tc>
                <a:tc>
                  <a:txBody>
                    <a:bodyPr/>
                    <a:lstStyle/>
                    <a:p>
                      <a:r>
                        <a:rPr lang="en-US" dirty="0" smtClean="0"/>
                        <a:t>Northern</a:t>
                      </a:r>
                      <a:endParaRPr lang="en-US" dirty="0"/>
                    </a:p>
                  </a:txBody>
                  <a:tcPr/>
                </a:tc>
                <a:tc>
                  <a:txBody>
                    <a:bodyPr/>
                    <a:lstStyle/>
                    <a:p>
                      <a:r>
                        <a:rPr lang="en-US" dirty="0" smtClean="0"/>
                        <a:t>Southern</a:t>
                      </a:r>
                      <a:endParaRPr lang="en-US" dirty="0"/>
                    </a:p>
                  </a:txBody>
                  <a:tcPr/>
                </a:tc>
                <a:tc>
                  <a:txBody>
                    <a:bodyPr/>
                    <a:lstStyle/>
                    <a:p>
                      <a:r>
                        <a:rPr lang="en-US" dirty="0" smtClean="0"/>
                        <a:t>Diff / </a:t>
                      </a:r>
                      <a:r>
                        <a:rPr lang="en-US" dirty="0" err="1" smtClean="0"/>
                        <a:t>Sim</a:t>
                      </a:r>
                      <a:endParaRPr lang="en-US" dirty="0"/>
                    </a:p>
                  </a:txBody>
                  <a:tcPr/>
                </a:tc>
              </a:tr>
              <a:tr h="370840">
                <a:tc>
                  <a:txBody>
                    <a:bodyPr/>
                    <a:lstStyle/>
                    <a:p>
                      <a:r>
                        <a:rPr lang="en-US" dirty="0" smtClean="0"/>
                        <a:t>Political</a:t>
                      </a:r>
                    </a:p>
                    <a:p>
                      <a:endParaRPr lang="en-US" dirty="0" smtClean="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Economic</a:t>
                      </a:r>
                    </a:p>
                    <a:p>
                      <a:endParaRPr lang="en-US" dirty="0" smtClean="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Religious</a:t>
                      </a:r>
                    </a:p>
                    <a:p>
                      <a:endParaRPr lang="en-US" dirty="0" smtClean="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Social</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Intellectual</a:t>
                      </a:r>
                    </a:p>
                    <a:p>
                      <a:endParaRPr lang="en-US" dirty="0" smtClean="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Artistic</a:t>
                      </a:r>
                    </a:p>
                    <a:p>
                      <a:endParaRPr lang="en-US" dirty="0" smtClean="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Graphic for Brainstorming</a:t>
            </a:r>
            <a:endParaRPr lang="en-US" dirty="0"/>
          </a:p>
        </p:txBody>
      </p:sp>
      <p:graphicFrame>
        <p:nvGraphicFramePr>
          <p:cNvPr id="4" name="Content Placeholder 3"/>
          <p:cNvGraphicFramePr>
            <a:graphicFrameLocks noGrp="1"/>
          </p:cNvGraphicFramePr>
          <p:nvPr>
            <p:ph sz="quarter" idx="1"/>
          </p:nvPr>
        </p:nvGraphicFramePr>
        <p:xfrm>
          <a:off x="457200" y="1600200"/>
          <a:ext cx="7467600" cy="4851400"/>
        </p:xfrm>
        <a:graphic>
          <a:graphicData uri="http://schemas.openxmlformats.org/drawingml/2006/table">
            <a:tbl>
              <a:tblPr firstRow="1" bandRow="1">
                <a:tableStyleId>{5C22544A-7EE6-4342-B048-85BDC9FD1C3A}</a:tableStyleId>
              </a:tblPr>
              <a:tblGrid>
                <a:gridCol w="1447800"/>
                <a:gridCol w="2286000"/>
                <a:gridCol w="2286000"/>
                <a:gridCol w="1447800"/>
              </a:tblGrid>
              <a:tr h="370840">
                <a:tc>
                  <a:txBody>
                    <a:bodyPr/>
                    <a:lstStyle/>
                    <a:p>
                      <a:endParaRPr lang="en-US" dirty="0"/>
                    </a:p>
                  </a:txBody>
                  <a:tcPr/>
                </a:tc>
                <a:tc>
                  <a:txBody>
                    <a:bodyPr/>
                    <a:lstStyle/>
                    <a:p>
                      <a:r>
                        <a:rPr lang="en-US" dirty="0" smtClean="0"/>
                        <a:t>Southern</a:t>
                      </a:r>
                      <a:endParaRPr lang="en-US" dirty="0"/>
                    </a:p>
                  </a:txBody>
                  <a:tcPr/>
                </a:tc>
                <a:tc>
                  <a:txBody>
                    <a:bodyPr/>
                    <a:lstStyle/>
                    <a:p>
                      <a:r>
                        <a:rPr lang="en-US" dirty="0" smtClean="0"/>
                        <a:t>Northern</a:t>
                      </a:r>
                      <a:endParaRPr lang="en-US" dirty="0"/>
                    </a:p>
                  </a:txBody>
                  <a:tcPr/>
                </a:tc>
                <a:tc>
                  <a:txBody>
                    <a:bodyPr/>
                    <a:lstStyle/>
                    <a:p>
                      <a:r>
                        <a:rPr lang="en-US" dirty="0" smtClean="0"/>
                        <a:t>+  or</a:t>
                      </a:r>
                      <a:r>
                        <a:rPr lang="en-US" baseline="0" dirty="0" smtClean="0"/>
                        <a:t>  -</a:t>
                      </a:r>
                      <a:endParaRPr lang="en-US" dirty="0"/>
                    </a:p>
                  </a:txBody>
                  <a:tcPr/>
                </a:tc>
              </a:tr>
              <a:tr h="370840">
                <a:tc>
                  <a:txBody>
                    <a:bodyPr/>
                    <a:lstStyle/>
                    <a:p>
                      <a:r>
                        <a:rPr lang="en-US" dirty="0" smtClean="0"/>
                        <a:t>Political</a:t>
                      </a:r>
                    </a:p>
                    <a:p>
                      <a:endParaRPr lang="en-US" dirty="0" smtClean="0"/>
                    </a:p>
                  </a:txBody>
                  <a:tcPr/>
                </a:tc>
                <a:tc>
                  <a:txBody>
                    <a:bodyPr/>
                    <a:lstStyle/>
                    <a:p>
                      <a:r>
                        <a:rPr lang="en-US" dirty="0" smtClean="0"/>
                        <a:t>White land own</a:t>
                      </a:r>
                    </a:p>
                    <a:p>
                      <a:r>
                        <a:rPr lang="en-US" dirty="0" smtClean="0"/>
                        <a:t>Aristocracy</a:t>
                      </a:r>
                      <a:endParaRPr lang="en-US" dirty="0"/>
                    </a:p>
                  </a:txBody>
                  <a:tcPr/>
                </a:tc>
                <a:tc>
                  <a:txBody>
                    <a:bodyPr/>
                    <a:lstStyle/>
                    <a:p>
                      <a:r>
                        <a:rPr lang="en-US" dirty="0" smtClean="0"/>
                        <a:t>White male</a:t>
                      </a:r>
                    </a:p>
                    <a:p>
                      <a:r>
                        <a:rPr lang="en-US" dirty="0" smtClean="0"/>
                        <a:t>Town meetings</a:t>
                      </a:r>
                      <a:endParaRPr lang="en-US" dirty="0"/>
                    </a:p>
                  </a:txBody>
                  <a:tcPr/>
                </a:tc>
                <a:tc>
                  <a:txBody>
                    <a:bodyPr/>
                    <a:lstStyle/>
                    <a:p>
                      <a:endParaRPr lang="en-US" dirty="0"/>
                    </a:p>
                  </a:txBody>
                  <a:tcPr/>
                </a:tc>
              </a:tr>
              <a:tr h="370840">
                <a:tc>
                  <a:txBody>
                    <a:bodyPr/>
                    <a:lstStyle/>
                    <a:p>
                      <a:r>
                        <a:rPr lang="en-US" dirty="0" smtClean="0"/>
                        <a:t>Economic</a:t>
                      </a:r>
                    </a:p>
                    <a:p>
                      <a:endParaRPr lang="en-US" dirty="0" smtClean="0"/>
                    </a:p>
                  </a:txBody>
                  <a:tcPr/>
                </a:tc>
                <a:tc>
                  <a:txBody>
                    <a:bodyPr/>
                    <a:lstStyle/>
                    <a:p>
                      <a:r>
                        <a:rPr lang="en-US" dirty="0" smtClean="0"/>
                        <a:t>Large</a:t>
                      </a:r>
                      <a:r>
                        <a:rPr lang="en-US" baseline="0" dirty="0" smtClean="0"/>
                        <a:t> </a:t>
                      </a:r>
                      <a:r>
                        <a:rPr lang="en-US" dirty="0" smtClean="0"/>
                        <a:t> Plantations</a:t>
                      </a:r>
                    </a:p>
                    <a:p>
                      <a:r>
                        <a:rPr lang="en-US" dirty="0" smtClean="0"/>
                        <a:t>Slavery</a:t>
                      </a:r>
                      <a:endParaRPr lang="en-US" dirty="0"/>
                    </a:p>
                  </a:txBody>
                  <a:tcPr/>
                </a:tc>
                <a:tc>
                  <a:txBody>
                    <a:bodyPr/>
                    <a:lstStyle/>
                    <a:p>
                      <a:r>
                        <a:rPr lang="en-US" dirty="0" smtClean="0"/>
                        <a:t>Small farms</a:t>
                      </a:r>
                    </a:p>
                    <a:p>
                      <a:r>
                        <a:rPr lang="en-US" dirty="0" smtClean="0"/>
                        <a:t>Some factories</a:t>
                      </a:r>
                      <a:endParaRPr lang="en-US" dirty="0"/>
                    </a:p>
                  </a:txBody>
                  <a:tcPr/>
                </a:tc>
                <a:tc>
                  <a:txBody>
                    <a:bodyPr/>
                    <a:lstStyle/>
                    <a:p>
                      <a:endParaRPr lang="en-US"/>
                    </a:p>
                  </a:txBody>
                  <a:tcPr/>
                </a:tc>
              </a:tr>
              <a:tr h="370840">
                <a:tc>
                  <a:txBody>
                    <a:bodyPr/>
                    <a:lstStyle/>
                    <a:p>
                      <a:r>
                        <a:rPr lang="en-US" dirty="0" smtClean="0"/>
                        <a:t>Religious</a:t>
                      </a:r>
                    </a:p>
                    <a:p>
                      <a:endParaRPr lang="en-US" dirty="0" smtClean="0"/>
                    </a:p>
                  </a:txBody>
                  <a:tcPr/>
                </a:tc>
                <a:tc>
                  <a:txBody>
                    <a:bodyPr/>
                    <a:lstStyle/>
                    <a:p>
                      <a:r>
                        <a:rPr lang="en-US" dirty="0" smtClean="0"/>
                        <a:t>Puritan and Great</a:t>
                      </a:r>
                      <a:r>
                        <a:rPr lang="en-US" baseline="0" dirty="0" smtClean="0"/>
                        <a:t> Awakening</a:t>
                      </a:r>
                      <a:endParaRPr lang="en-US" dirty="0"/>
                    </a:p>
                  </a:txBody>
                  <a:tcPr/>
                </a:tc>
                <a:tc>
                  <a:txBody>
                    <a:bodyPr/>
                    <a:lstStyle/>
                    <a:p>
                      <a:r>
                        <a:rPr lang="en-US" dirty="0" smtClean="0"/>
                        <a:t>Traditional sects / English</a:t>
                      </a:r>
                      <a:endParaRPr lang="en-US" dirty="0"/>
                    </a:p>
                  </a:txBody>
                  <a:tcPr/>
                </a:tc>
                <a:tc>
                  <a:txBody>
                    <a:bodyPr/>
                    <a:lstStyle/>
                    <a:p>
                      <a:endParaRPr lang="en-US"/>
                    </a:p>
                  </a:txBody>
                  <a:tcPr/>
                </a:tc>
              </a:tr>
              <a:tr h="370840">
                <a:tc>
                  <a:txBody>
                    <a:bodyPr/>
                    <a:lstStyle/>
                    <a:p>
                      <a:r>
                        <a:rPr lang="en-US" dirty="0" smtClean="0"/>
                        <a:t>Social</a:t>
                      </a:r>
                    </a:p>
                    <a:p>
                      <a:endParaRPr lang="en-US" dirty="0"/>
                    </a:p>
                  </a:txBody>
                  <a:tcPr/>
                </a:tc>
                <a:tc>
                  <a:txBody>
                    <a:bodyPr/>
                    <a:lstStyle/>
                    <a:p>
                      <a:r>
                        <a:rPr lang="en-US" dirty="0" smtClean="0"/>
                        <a:t>English and Barbados</a:t>
                      </a:r>
                      <a:endParaRPr lang="en-US" dirty="0"/>
                    </a:p>
                  </a:txBody>
                  <a:tcPr/>
                </a:tc>
                <a:tc>
                  <a:txBody>
                    <a:bodyPr/>
                    <a:lstStyle/>
                    <a:p>
                      <a:r>
                        <a:rPr lang="en-US" dirty="0" smtClean="0"/>
                        <a:t>English</a:t>
                      </a:r>
                    </a:p>
                    <a:p>
                      <a:r>
                        <a:rPr lang="en-US" dirty="0" smtClean="0"/>
                        <a:t>Family center</a:t>
                      </a:r>
                    </a:p>
                  </a:txBody>
                  <a:tcPr/>
                </a:tc>
                <a:tc>
                  <a:txBody>
                    <a:bodyPr/>
                    <a:lstStyle/>
                    <a:p>
                      <a:endParaRPr lang="en-US"/>
                    </a:p>
                  </a:txBody>
                  <a:tcPr/>
                </a:tc>
              </a:tr>
              <a:tr h="370840">
                <a:tc>
                  <a:txBody>
                    <a:bodyPr/>
                    <a:lstStyle/>
                    <a:p>
                      <a:r>
                        <a:rPr lang="en-US" dirty="0" smtClean="0"/>
                        <a:t>Intellectual</a:t>
                      </a:r>
                    </a:p>
                    <a:p>
                      <a:endParaRPr lang="en-US" dirty="0" smtClean="0"/>
                    </a:p>
                  </a:txBody>
                  <a:tcPr/>
                </a:tc>
                <a:tc>
                  <a:txBody>
                    <a:bodyPr/>
                    <a:lstStyle/>
                    <a:p>
                      <a:r>
                        <a:rPr lang="en-US" dirty="0" smtClean="0"/>
                        <a:t>No formal educ.</a:t>
                      </a:r>
                    </a:p>
                    <a:p>
                      <a:endParaRPr lang="en-US" dirty="0"/>
                    </a:p>
                  </a:txBody>
                  <a:tcPr/>
                </a:tc>
                <a:tc>
                  <a:txBody>
                    <a:bodyPr/>
                    <a:lstStyle/>
                    <a:p>
                      <a:r>
                        <a:rPr lang="en-US" dirty="0" smtClean="0"/>
                        <a:t>Public schools</a:t>
                      </a:r>
                    </a:p>
                    <a:p>
                      <a:r>
                        <a:rPr lang="en-US" dirty="0" smtClean="0"/>
                        <a:t>Eng. Philosophies</a:t>
                      </a:r>
                      <a:endParaRPr lang="en-US" dirty="0"/>
                    </a:p>
                  </a:txBody>
                  <a:tcPr/>
                </a:tc>
                <a:tc>
                  <a:txBody>
                    <a:bodyPr/>
                    <a:lstStyle/>
                    <a:p>
                      <a:endParaRPr lang="en-US" dirty="0"/>
                    </a:p>
                  </a:txBody>
                  <a:tcPr/>
                </a:tc>
              </a:tr>
              <a:tr h="370840">
                <a:tc>
                  <a:txBody>
                    <a:bodyPr/>
                    <a:lstStyle/>
                    <a:p>
                      <a:r>
                        <a:rPr lang="en-US" dirty="0" smtClean="0"/>
                        <a:t>Artistic</a:t>
                      </a:r>
                    </a:p>
                    <a:p>
                      <a:endParaRPr lang="en-US" dirty="0" smtClean="0"/>
                    </a:p>
                  </a:txBody>
                  <a:tcPr/>
                </a:tc>
                <a:tc>
                  <a:txBody>
                    <a:bodyPr/>
                    <a:lstStyle/>
                    <a:p>
                      <a:r>
                        <a:rPr lang="en-US" dirty="0" smtClean="0"/>
                        <a:t>Basically English</a:t>
                      </a:r>
                      <a:endParaRPr lang="en-US" dirty="0"/>
                    </a:p>
                  </a:txBody>
                  <a:tcPr/>
                </a:tc>
                <a:tc>
                  <a:txBody>
                    <a:bodyPr/>
                    <a:lstStyle/>
                    <a:p>
                      <a:r>
                        <a:rPr lang="en-US" dirty="0" smtClean="0"/>
                        <a:t>Basically English</a:t>
                      </a:r>
                      <a:endParaRPr lang="en-US" dirty="0"/>
                    </a:p>
                  </a:txBody>
                  <a:tcPr/>
                </a:tc>
                <a:tc>
                  <a:txBody>
                    <a:bodyPr/>
                    <a:lstStyle/>
                    <a:p>
                      <a:endParaRPr lang="en-US" dirty="0"/>
                    </a:p>
                  </a:txBody>
                  <a:tcPr/>
                </a:tc>
              </a:tr>
              <a:tr h="370840">
                <a:tc>
                  <a:txBody>
                    <a:bodyPr/>
                    <a:lstStyle/>
                    <a:p>
                      <a:r>
                        <a:rPr lang="en-US" dirty="0" smtClean="0"/>
                        <a:t>Climate</a:t>
                      </a:r>
                    </a:p>
                  </a:txBody>
                  <a:tcPr/>
                </a:tc>
                <a:tc>
                  <a:txBody>
                    <a:bodyPr/>
                    <a:lstStyle/>
                    <a:p>
                      <a:r>
                        <a:rPr lang="en-US" dirty="0" smtClean="0"/>
                        <a:t>Hot and unhealthy</a:t>
                      </a:r>
                      <a:endParaRPr lang="en-US" dirty="0"/>
                    </a:p>
                  </a:txBody>
                  <a:tcPr/>
                </a:tc>
                <a:tc>
                  <a:txBody>
                    <a:bodyPr/>
                    <a:lstStyle/>
                    <a:p>
                      <a:r>
                        <a:rPr lang="en-US" dirty="0" smtClean="0"/>
                        <a:t>Cold, but healthy</a:t>
                      </a:r>
                    </a:p>
                    <a:p>
                      <a:endParaRPr lang="en-US" dirty="0"/>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strong thesis statement</a:t>
            </a: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dirty="0" smtClean="0"/>
              <a:t>     </a:t>
            </a:r>
            <a:r>
              <a:rPr lang="en-US" dirty="0" smtClean="0"/>
              <a:t>As </a:t>
            </a:r>
            <a:r>
              <a:rPr lang="en-US" dirty="0" smtClean="0"/>
              <a:t>early as the 17</a:t>
            </a:r>
            <a:r>
              <a:rPr lang="en-US" baseline="30000" dirty="0" smtClean="0"/>
              <a:t>th</a:t>
            </a:r>
            <a:r>
              <a:rPr lang="en-US" dirty="0" smtClean="0"/>
              <a:t> century the northern and southern colonies were exhibiting a growing </a:t>
            </a:r>
            <a:r>
              <a:rPr lang="en-US" dirty="0" smtClean="0"/>
              <a:t>division based on a number of issues.  It </a:t>
            </a:r>
            <a:r>
              <a:rPr lang="en-US" dirty="0" smtClean="0"/>
              <a:t>would </a:t>
            </a:r>
            <a:r>
              <a:rPr lang="en-US" dirty="0" smtClean="0"/>
              <a:t>be an incorrect statement to portray the Northern and Southern colonies as being more similar than diverse.  The early history of these sections point quite clearly to separate civilizations that would lead to years of disagreement between the </a:t>
            </a:r>
            <a:r>
              <a:rPr lang="en-US" dirty="0" smtClean="0"/>
              <a:t>two as they </a:t>
            </a:r>
            <a:r>
              <a:rPr lang="en-US" dirty="0" smtClean="0"/>
              <a:t>focused </a:t>
            </a:r>
            <a:r>
              <a:rPr lang="en-US" dirty="0" smtClean="0"/>
              <a:t>on </a:t>
            </a:r>
            <a:r>
              <a:rPr lang="en-US" dirty="0" smtClean="0"/>
              <a:t>differences </a:t>
            </a:r>
            <a:r>
              <a:rPr lang="en-US" dirty="0" smtClean="0"/>
              <a:t>in economic, political , and social structures.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Infuse Power Words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dirty="0" smtClean="0"/>
              <a:t>As </a:t>
            </a:r>
            <a:r>
              <a:rPr lang="en-US" dirty="0" smtClean="0"/>
              <a:t>early as the 17</a:t>
            </a:r>
            <a:r>
              <a:rPr lang="en-US" baseline="30000" dirty="0" smtClean="0"/>
              <a:t>th</a:t>
            </a:r>
            <a:r>
              <a:rPr lang="en-US" dirty="0" smtClean="0"/>
              <a:t> century the northern and southern colonies were </a:t>
            </a:r>
            <a:r>
              <a:rPr lang="en-US" u="sng" dirty="0" smtClean="0"/>
              <a:t>depicting</a:t>
            </a:r>
            <a:r>
              <a:rPr lang="en-US" dirty="0" smtClean="0"/>
              <a:t> </a:t>
            </a:r>
            <a:r>
              <a:rPr lang="en-US" dirty="0" smtClean="0"/>
              <a:t>a </a:t>
            </a:r>
            <a:r>
              <a:rPr lang="en-US" u="sng" dirty="0" smtClean="0"/>
              <a:t>significant </a:t>
            </a:r>
            <a:r>
              <a:rPr lang="en-US" dirty="0" smtClean="0"/>
              <a:t>division </a:t>
            </a:r>
            <a:r>
              <a:rPr lang="en-US" dirty="0" smtClean="0"/>
              <a:t>based on a number of </a:t>
            </a:r>
            <a:r>
              <a:rPr lang="en-US" u="sng" dirty="0" smtClean="0"/>
              <a:t>key </a:t>
            </a:r>
            <a:r>
              <a:rPr lang="en-US" dirty="0" smtClean="0"/>
              <a:t>issues</a:t>
            </a:r>
            <a:r>
              <a:rPr lang="en-US" dirty="0" smtClean="0"/>
              <a:t>.  It would be an incorrect statement to </a:t>
            </a:r>
            <a:r>
              <a:rPr lang="en-US" u="sng" dirty="0" smtClean="0"/>
              <a:t>indicate</a:t>
            </a:r>
            <a:r>
              <a:rPr lang="en-US" dirty="0" smtClean="0"/>
              <a:t> that the </a:t>
            </a:r>
            <a:r>
              <a:rPr lang="en-US" dirty="0" smtClean="0"/>
              <a:t>Northern and Southern colonies </a:t>
            </a:r>
            <a:r>
              <a:rPr lang="en-US" dirty="0" smtClean="0"/>
              <a:t>were more </a:t>
            </a:r>
            <a:r>
              <a:rPr lang="en-US" dirty="0" smtClean="0"/>
              <a:t>similar than diverse.  The early history of these sections point quite </a:t>
            </a:r>
            <a:r>
              <a:rPr lang="en-US" u="sng" dirty="0" smtClean="0"/>
              <a:t>dramatically</a:t>
            </a:r>
            <a:r>
              <a:rPr lang="en-US" dirty="0" smtClean="0"/>
              <a:t> </a:t>
            </a:r>
            <a:r>
              <a:rPr lang="en-US" dirty="0" smtClean="0"/>
              <a:t>to separate civilizations that would lead to years of disagreement between the two as they focused on </a:t>
            </a:r>
            <a:r>
              <a:rPr lang="en-US" u="sng" dirty="0" smtClean="0"/>
              <a:t>predominate </a:t>
            </a:r>
            <a:r>
              <a:rPr lang="en-US" dirty="0" smtClean="0"/>
              <a:t>differences </a:t>
            </a:r>
            <a:r>
              <a:rPr lang="en-US" dirty="0" smtClean="0"/>
              <a:t>in economic, political , and social structures.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Create an outline (Graphic)</a:t>
            </a:r>
            <a:endParaRPr lang="en-US" dirty="0"/>
          </a:p>
        </p:txBody>
      </p:sp>
      <p:sp>
        <p:nvSpPr>
          <p:cNvPr id="3" name="Content Placeholder 2"/>
          <p:cNvSpPr>
            <a:spLocks noGrp="1"/>
          </p:cNvSpPr>
          <p:nvPr>
            <p:ph sz="quarter" idx="1"/>
          </p:nvPr>
        </p:nvSpPr>
        <p:spPr>
          <a:xfrm>
            <a:off x="457200" y="1066800"/>
            <a:ext cx="7467600" cy="5407152"/>
          </a:xfrm>
        </p:spPr>
        <p:txBody>
          <a:bodyPr/>
          <a:lstStyle/>
          <a:p>
            <a:r>
              <a:rPr lang="en-US" sz="1800" dirty="0" smtClean="0"/>
              <a:t>Introduction (see previous slide)</a:t>
            </a:r>
          </a:p>
          <a:p>
            <a:r>
              <a:rPr lang="en-US" sz="1800" dirty="0" smtClean="0"/>
              <a:t>Economic</a:t>
            </a:r>
          </a:p>
          <a:p>
            <a:pPr lvl="1"/>
            <a:r>
              <a:rPr lang="en-US" sz="1800" dirty="0" smtClean="0"/>
              <a:t>Slave / Indentured Servant</a:t>
            </a:r>
          </a:p>
          <a:p>
            <a:pPr lvl="1"/>
            <a:r>
              <a:rPr lang="en-US" sz="1800" dirty="0" smtClean="0"/>
              <a:t>Large Plantation/ Small farms</a:t>
            </a:r>
          </a:p>
          <a:p>
            <a:pPr lvl="1"/>
            <a:r>
              <a:rPr lang="en-US" sz="1800" dirty="0" smtClean="0"/>
              <a:t>No factories / Ship Building &amp; forestry</a:t>
            </a:r>
          </a:p>
          <a:p>
            <a:pPr lvl="1"/>
            <a:r>
              <a:rPr lang="en-US" sz="1800" dirty="0" smtClean="0"/>
              <a:t>Etc.</a:t>
            </a:r>
          </a:p>
          <a:p>
            <a:r>
              <a:rPr lang="en-US" sz="1800" dirty="0" smtClean="0"/>
              <a:t>Social</a:t>
            </a:r>
          </a:p>
          <a:p>
            <a:pPr lvl="1"/>
            <a:r>
              <a:rPr lang="en-US" sz="1800" dirty="0" smtClean="0"/>
              <a:t>Aristocracy / family centered</a:t>
            </a:r>
          </a:p>
          <a:p>
            <a:pPr lvl="1"/>
            <a:r>
              <a:rPr lang="en-US" sz="1800" dirty="0" smtClean="0"/>
              <a:t>Paternalism of women / Equal partners</a:t>
            </a:r>
          </a:p>
          <a:p>
            <a:pPr lvl="1"/>
            <a:r>
              <a:rPr lang="en-US" sz="1800" dirty="0" smtClean="0"/>
              <a:t>No formal education / required</a:t>
            </a:r>
          </a:p>
          <a:p>
            <a:pPr lvl="1"/>
            <a:r>
              <a:rPr lang="en-US" sz="1800" dirty="0" smtClean="0"/>
              <a:t>Influence of Barbados</a:t>
            </a:r>
          </a:p>
          <a:p>
            <a:r>
              <a:rPr lang="en-US" sz="1800" dirty="0" smtClean="0"/>
              <a:t>Political</a:t>
            </a:r>
          </a:p>
          <a:p>
            <a:pPr lvl="1"/>
            <a:r>
              <a:rPr lang="en-US" sz="1500" dirty="0" smtClean="0"/>
              <a:t>Aristocracy / white male landowner</a:t>
            </a:r>
          </a:p>
          <a:p>
            <a:pPr lvl="1"/>
            <a:r>
              <a:rPr lang="en-US" sz="1500" dirty="0" smtClean="0"/>
              <a:t>Control / Expression</a:t>
            </a:r>
          </a:p>
          <a:p>
            <a:pPr lvl="1"/>
            <a:r>
              <a:rPr lang="en-US" sz="1500" dirty="0" smtClean="0"/>
              <a:t>Structure / English philosophers</a:t>
            </a:r>
          </a:p>
          <a:p>
            <a:r>
              <a:rPr lang="en-US" sz="1800" dirty="0" smtClean="0"/>
              <a:t>Conclusion</a:t>
            </a:r>
          </a:p>
          <a:p>
            <a:pPr lvl="1"/>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TotalTime>
  <Words>518</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3.  Writing an Historical Essay</vt:lpstr>
      <vt:lpstr>Read the Question Carefully</vt:lpstr>
      <vt:lpstr>Read the Question Carefully</vt:lpstr>
      <vt:lpstr>What are You asked to do?</vt:lpstr>
      <vt:lpstr>Create a Graphic for Brainstorming</vt:lpstr>
      <vt:lpstr>Create a Graphic for Brainstorming</vt:lpstr>
      <vt:lpstr>Create a strong thesis statement</vt:lpstr>
      <vt:lpstr>Infuse Power Words</vt:lpstr>
      <vt:lpstr>Create an outline (Graphic)</vt:lpstr>
      <vt:lpstr>Now Write </vt:lpstr>
    </vt:vector>
  </TitlesOfParts>
  <Company>DeSoto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Historical Essay</dc:title>
  <dc:creator>DeSoto ISD</dc:creator>
  <cp:lastModifiedBy>DeSoto ISD</cp:lastModifiedBy>
  <cp:revision>13</cp:revision>
  <dcterms:created xsi:type="dcterms:W3CDTF">2010-08-10T21:14:47Z</dcterms:created>
  <dcterms:modified xsi:type="dcterms:W3CDTF">2011-08-18T18:45:31Z</dcterms:modified>
</cp:coreProperties>
</file>