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5"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55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DF1DD25-B635-452E-BA64-3B874899F947}" type="datetimeFigureOut">
              <a:rPr lang="en-US" smtClean="0"/>
              <a:pPr/>
              <a:t>4/19/2010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1E31C7F9-F546-4714-97CC-667C646AB15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F1DD25-B635-452E-BA64-3B874899F947}" type="datetimeFigureOut">
              <a:rPr lang="en-US" smtClean="0"/>
              <a:pPr/>
              <a:t>4/19/2010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31C7F9-F546-4714-97CC-667C646AB15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F1DD25-B635-452E-BA64-3B874899F947}" type="datetimeFigureOut">
              <a:rPr lang="en-US" smtClean="0"/>
              <a:pPr/>
              <a:t>4/19/2010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31C7F9-F546-4714-97CC-667C646AB15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F1DD25-B635-452E-BA64-3B874899F947}" type="datetimeFigureOut">
              <a:rPr lang="en-US" smtClean="0"/>
              <a:pPr/>
              <a:t>4/19/2010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31C7F9-F546-4714-97CC-667C646AB15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DF1DD25-B635-452E-BA64-3B874899F947}" type="datetimeFigureOut">
              <a:rPr lang="en-US" smtClean="0"/>
              <a:pPr/>
              <a:t>4/19/2010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31C7F9-F546-4714-97CC-667C646AB15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DF1DD25-B635-452E-BA64-3B874899F947}" type="datetimeFigureOut">
              <a:rPr lang="en-US" smtClean="0"/>
              <a:pPr/>
              <a:t>4/19/2010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31C7F9-F546-4714-97CC-667C646AB15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DF1DD25-B635-452E-BA64-3B874899F947}" type="datetimeFigureOut">
              <a:rPr lang="en-US" smtClean="0"/>
              <a:pPr/>
              <a:t>4/19/2010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31C7F9-F546-4714-97CC-667C646AB15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DF1DD25-B635-452E-BA64-3B874899F947}" type="datetimeFigureOut">
              <a:rPr lang="en-US" smtClean="0"/>
              <a:pPr/>
              <a:t>4/19/2010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31C7F9-F546-4714-97CC-667C646AB15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F1DD25-B635-452E-BA64-3B874899F947}" type="datetimeFigureOut">
              <a:rPr lang="en-US" smtClean="0"/>
              <a:pPr/>
              <a:t>4/19/2010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31C7F9-F546-4714-97CC-667C646AB15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DF1DD25-B635-452E-BA64-3B874899F947}" type="datetimeFigureOut">
              <a:rPr lang="en-US" smtClean="0"/>
              <a:pPr/>
              <a:t>4/19/2010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31C7F9-F546-4714-97CC-667C646AB15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DF1DD25-B635-452E-BA64-3B874899F947}" type="datetimeFigureOut">
              <a:rPr lang="en-US" smtClean="0"/>
              <a:pPr/>
              <a:t>4/19/2010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1E31C7F9-F546-4714-97CC-667C646AB15C}"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DF1DD25-B635-452E-BA64-3B874899F947}" type="datetimeFigureOut">
              <a:rPr lang="en-US" smtClean="0"/>
              <a:pPr/>
              <a:t>4/19/2010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E31C7F9-F546-4714-97CC-667C646AB15C}"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jfklibrary.org/jfkl/cmc/cmc_map_missile_range.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lcweb2.loc.gov/cgi-bin/query/i?ammem/pin:@field(NUMBER+@band(ppmsc+02881)):displayType=1:m856sd=ppmsc:m856sf=02881"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teachpol.tcnj.edu/amer_pol_hist/thumbnail452.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wku.edu/Library/onlinexh/sanders/pages/periscope/lbj_vietnam_elevator.html"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hyperlink" Target="http://www.latinamericanstudies.org/immigration/cesar-chavez-2.jpg" TargetMode="External"/><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archives.gov/global-pages/larger-image.html?i=/historical-docs/doc-content/images/lbj-vietnam-recording-l.jpg&amp;c=/historical-docs/doc-content/images/lbj-vietnam-recording.caption.html" TargetMode="Externa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23.jpeg"/><Relationship Id="rId4" Type="http://schemas.openxmlformats.org/officeDocument/2006/relationships/hyperlink" Target="http://www.wku.edu/Library/onlinexh/sanders/pages/periscope/lbj_vietnam_elevator.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teachpol.tcnj.edu/amer_pol_hist/thumbnail469.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teachpol.tcnj.edu/amer_pol_hist/thumbnail433.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30.  The Turbulent Sixties</a:t>
            </a:r>
            <a:endParaRPr lang="en-US" dirty="0"/>
          </a:p>
        </p:txBody>
      </p:sp>
      <p:sp>
        <p:nvSpPr>
          <p:cNvPr id="3" name="Subtitle 2"/>
          <p:cNvSpPr>
            <a:spLocks noGrp="1"/>
          </p:cNvSpPr>
          <p:nvPr>
            <p:ph type="subTitle" idx="1"/>
          </p:nvPr>
        </p:nvSpPr>
        <p:spPr/>
        <p:txBody>
          <a:bodyPr/>
          <a:lstStyle/>
          <a:p>
            <a:r>
              <a:rPr lang="en-US" dirty="0" smtClean="0"/>
              <a:t>1960 - 1969</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Cuban Missile Crisis </a:t>
            </a:r>
            <a:endParaRPr lang="en-US" dirty="0"/>
          </a:p>
        </p:txBody>
      </p:sp>
      <p:sp>
        <p:nvSpPr>
          <p:cNvPr id="3" name="Content Placeholder 2"/>
          <p:cNvSpPr>
            <a:spLocks noGrp="1"/>
          </p:cNvSpPr>
          <p:nvPr>
            <p:ph idx="1"/>
          </p:nvPr>
        </p:nvSpPr>
        <p:spPr/>
        <p:txBody>
          <a:bodyPr/>
          <a:lstStyle/>
          <a:p>
            <a:r>
              <a:rPr lang="en-US" dirty="0" smtClean="0"/>
              <a:t>October, 1962</a:t>
            </a:r>
          </a:p>
          <a:p>
            <a:r>
              <a:rPr lang="en-US" dirty="0" smtClean="0"/>
              <a:t>Soviets attempt to mount armed nuclear missiles in Cuba.</a:t>
            </a:r>
          </a:p>
          <a:p>
            <a:r>
              <a:rPr lang="en-US" dirty="0" smtClean="0"/>
              <a:t>13 days of tension</a:t>
            </a:r>
          </a:p>
          <a:p>
            <a:r>
              <a:rPr lang="en-US" dirty="0" smtClean="0"/>
              <a:t>Soviets back down if US agrees to pull troops from Turkey.</a:t>
            </a:r>
          </a:p>
          <a:p>
            <a:endParaRPr lang="en-US" dirty="0" smtClean="0"/>
          </a:p>
          <a:p>
            <a:endParaRPr lang="en-US" dirty="0"/>
          </a:p>
        </p:txBody>
      </p:sp>
      <p:pic>
        <p:nvPicPr>
          <p:cNvPr id="4" name="Picture 3" descr="http://webs.wofford.edu/dinkinscs/Cold_War_LC/images/Cuban%20Missile%20crisis.jpg"/>
          <p:cNvPicPr/>
          <p:nvPr/>
        </p:nvPicPr>
        <p:blipFill>
          <a:blip r:embed="rId2" cstate="print"/>
          <a:srcRect/>
          <a:stretch>
            <a:fillRect/>
          </a:stretch>
        </p:blipFill>
        <p:spPr bwMode="auto">
          <a:xfrm>
            <a:off x="914400" y="4648200"/>
            <a:ext cx="2362200" cy="1714500"/>
          </a:xfrm>
          <a:prstGeom prst="rect">
            <a:avLst/>
          </a:prstGeom>
          <a:noFill/>
          <a:ln w="9525">
            <a:noFill/>
            <a:miter lim="800000"/>
            <a:headEnd/>
            <a:tailEnd/>
          </a:ln>
        </p:spPr>
      </p:pic>
      <p:pic>
        <p:nvPicPr>
          <p:cNvPr id="33794" name="Picture 2" descr="Washington Post 23 October 1962 Cuban Missile Crisis headline"/>
          <p:cNvPicPr>
            <a:picLocks noChangeAspect="1" noChangeArrowheads="1"/>
          </p:cNvPicPr>
          <p:nvPr/>
        </p:nvPicPr>
        <p:blipFill>
          <a:blip r:embed="rId3" cstate="print"/>
          <a:srcRect/>
          <a:stretch>
            <a:fillRect/>
          </a:stretch>
        </p:blipFill>
        <p:spPr bwMode="auto">
          <a:xfrm>
            <a:off x="3429000" y="4259792"/>
            <a:ext cx="2438400" cy="2302933"/>
          </a:xfrm>
          <a:prstGeom prst="rect">
            <a:avLst/>
          </a:prstGeom>
          <a:noFill/>
        </p:spPr>
      </p:pic>
      <p:pic>
        <p:nvPicPr>
          <p:cNvPr id="6" name="Picture 5" descr="Thumbnail map showing range of missiles in Cuba">
            <a:hlinkClick r:id="rId4"/>
          </p:cNvPr>
          <p:cNvPicPr/>
          <p:nvPr/>
        </p:nvPicPr>
        <p:blipFill>
          <a:blip r:embed="rId5" cstate="print"/>
          <a:srcRect/>
          <a:stretch>
            <a:fillRect/>
          </a:stretch>
        </p:blipFill>
        <p:spPr bwMode="auto">
          <a:xfrm>
            <a:off x="6172200" y="4114800"/>
            <a:ext cx="1981200" cy="23907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Kennedy’s Domestic Policy</a:t>
            </a:r>
            <a:endParaRPr lang="en-US" dirty="0"/>
          </a:p>
        </p:txBody>
      </p:sp>
      <p:sp>
        <p:nvSpPr>
          <p:cNvPr id="3" name="Content Placeholder 2"/>
          <p:cNvSpPr>
            <a:spLocks noGrp="1"/>
          </p:cNvSpPr>
          <p:nvPr>
            <p:ph idx="1"/>
          </p:nvPr>
        </p:nvSpPr>
        <p:spPr/>
        <p:txBody>
          <a:bodyPr/>
          <a:lstStyle/>
          <a:p>
            <a:r>
              <a:rPr lang="en-US" dirty="0" smtClean="0"/>
              <a:t>New Frontier</a:t>
            </a:r>
          </a:p>
          <a:p>
            <a:r>
              <a:rPr lang="en-US" dirty="0" smtClean="0"/>
              <a:t>Did not have the support of Congress</a:t>
            </a:r>
          </a:p>
          <a:p>
            <a:r>
              <a:rPr lang="en-US" dirty="0" smtClean="0"/>
              <a:t>Sluggish economy</a:t>
            </a:r>
          </a:p>
          <a:p>
            <a:r>
              <a:rPr lang="en-US" dirty="0" smtClean="0"/>
              <a:t>Slow attack on Civil Rights</a:t>
            </a:r>
          </a:p>
          <a:p>
            <a:pPr lvl="1"/>
            <a:r>
              <a:rPr lang="en-US" dirty="0" err="1" smtClean="0"/>
              <a:t>Thurgood</a:t>
            </a:r>
            <a:r>
              <a:rPr lang="en-US" dirty="0" smtClean="0"/>
              <a:t> Marshall appointed to Supreme Court</a:t>
            </a:r>
          </a:p>
          <a:p>
            <a:pPr lvl="1"/>
            <a:r>
              <a:rPr lang="en-US" dirty="0" smtClean="0"/>
              <a:t>CORE and Freedom Rides</a:t>
            </a:r>
          </a:p>
          <a:p>
            <a:pPr lvl="1"/>
            <a:r>
              <a:rPr lang="en-US" dirty="0" smtClean="0"/>
              <a:t>Integration of University of Mississippi</a:t>
            </a:r>
          </a:p>
          <a:p>
            <a:pPr lvl="1"/>
            <a:r>
              <a:rPr lang="en-US" dirty="0" smtClean="0"/>
              <a:t>March on Washington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of Individual Rights</a:t>
            </a:r>
            <a:endParaRPr lang="en-US" dirty="0"/>
          </a:p>
        </p:txBody>
      </p:sp>
      <p:sp>
        <p:nvSpPr>
          <p:cNvPr id="3" name="Content Placeholder 2"/>
          <p:cNvSpPr>
            <a:spLocks noGrp="1"/>
          </p:cNvSpPr>
          <p:nvPr>
            <p:ph idx="1"/>
          </p:nvPr>
        </p:nvSpPr>
        <p:spPr/>
        <p:txBody>
          <a:bodyPr/>
          <a:lstStyle/>
          <a:p>
            <a:r>
              <a:rPr lang="en-US" dirty="0" smtClean="0"/>
              <a:t>Warren Court</a:t>
            </a:r>
          </a:p>
          <a:p>
            <a:pPr lvl="1"/>
            <a:r>
              <a:rPr lang="en-US" dirty="0" smtClean="0"/>
              <a:t>Gideon v. Wainwright:  All accused must have lawyer</a:t>
            </a:r>
          </a:p>
          <a:p>
            <a:pPr lvl="1"/>
            <a:r>
              <a:rPr lang="en-US" dirty="0" smtClean="0"/>
              <a:t>Miranda v. Arizona: All accused informed of rights</a:t>
            </a:r>
          </a:p>
          <a:p>
            <a:pPr lvl="1"/>
            <a:r>
              <a:rPr lang="en-US" dirty="0" smtClean="0"/>
              <a:t>Baker v. Carr:  Equal representation in government</a:t>
            </a:r>
          </a:p>
          <a:p>
            <a:pPr lvl="1"/>
            <a:r>
              <a:rPr lang="en-US" dirty="0" smtClean="0"/>
              <a:t>Engle v. Vitale:  Bans prayer in school</a:t>
            </a:r>
            <a:endParaRPr lang="en-US" dirty="0"/>
          </a:p>
        </p:txBody>
      </p:sp>
      <p:pic>
        <p:nvPicPr>
          <p:cNvPr id="35842" name="Picture 2" descr="C:\Documents and Settings\emeador\Local Settings\Temporary Internet Files\Content.IE5\LZ9RVK1Z\MCj01495100000[1].wmf"/>
          <p:cNvPicPr>
            <a:picLocks noChangeAspect="1" noChangeArrowheads="1"/>
          </p:cNvPicPr>
          <p:nvPr/>
        </p:nvPicPr>
        <p:blipFill>
          <a:blip r:embed="rId2" cstate="print"/>
          <a:srcRect/>
          <a:stretch>
            <a:fillRect/>
          </a:stretch>
        </p:blipFill>
        <p:spPr bwMode="auto">
          <a:xfrm>
            <a:off x="2667000" y="4114800"/>
            <a:ext cx="3088741" cy="237804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Continue”</a:t>
            </a:r>
            <a:endParaRPr lang="en-US" dirty="0"/>
          </a:p>
        </p:txBody>
      </p:sp>
      <p:sp>
        <p:nvSpPr>
          <p:cNvPr id="3" name="Content Placeholder 2"/>
          <p:cNvSpPr>
            <a:spLocks noGrp="1"/>
          </p:cNvSpPr>
          <p:nvPr>
            <p:ph idx="1"/>
          </p:nvPr>
        </p:nvSpPr>
        <p:spPr/>
        <p:txBody>
          <a:bodyPr/>
          <a:lstStyle/>
          <a:p>
            <a:r>
              <a:rPr lang="en-US" dirty="0" smtClean="0"/>
              <a:t>JFK is assassinated (November 22, 1963)</a:t>
            </a:r>
          </a:p>
          <a:p>
            <a:r>
              <a:rPr lang="en-US" dirty="0" smtClean="0"/>
              <a:t>Lyndon Baines Johnson is new president</a:t>
            </a:r>
          </a:p>
          <a:p>
            <a:r>
              <a:rPr lang="en-US" dirty="0" smtClean="0"/>
              <a:t>Carries on the programs of Kennedy, using his unique style.</a:t>
            </a:r>
          </a:p>
          <a:p>
            <a:endParaRPr lang="en-US" dirty="0" smtClean="0"/>
          </a:p>
          <a:p>
            <a:endParaRPr lang="en-US" dirty="0"/>
          </a:p>
        </p:txBody>
      </p:sp>
      <p:pic>
        <p:nvPicPr>
          <p:cNvPr id="4" name="Picture 3" descr="President Lyndon B. Johnson Taking the Oath of Office">
            <a:hlinkClick r:id="rId2"/>
          </p:cNvPr>
          <p:cNvPicPr/>
          <p:nvPr/>
        </p:nvPicPr>
        <p:blipFill>
          <a:blip r:embed="rId3" cstate="print"/>
          <a:srcRect/>
          <a:stretch>
            <a:fillRect/>
          </a:stretch>
        </p:blipFill>
        <p:spPr bwMode="auto">
          <a:xfrm>
            <a:off x="4038600" y="3505200"/>
            <a:ext cx="2438400" cy="2733675"/>
          </a:xfrm>
          <a:prstGeom prst="rect">
            <a:avLst/>
          </a:prstGeom>
          <a:noFill/>
          <a:ln w="9525">
            <a:noFill/>
            <a:miter lim="800000"/>
            <a:headEnd/>
            <a:tailEnd/>
          </a:ln>
        </p:spPr>
      </p:pic>
      <p:pic>
        <p:nvPicPr>
          <p:cNvPr id="5" name="Picture 4" descr="[ The Johnson Treatment ]"/>
          <p:cNvPicPr/>
          <p:nvPr/>
        </p:nvPicPr>
        <p:blipFill>
          <a:blip r:embed="rId4" cstate="print"/>
          <a:srcRect/>
          <a:stretch>
            <a:fillRect/>
          </a:stretch>
        </p:blipFill>
        <p:spPr bwMode="auto">
          <a:xfrm>
            <a:off x="7086600" y="4343400"/>
            <a:ext cx="1266825" cy="1905000"/>
          </a:xfrm>
          <a:prstGeom prst="rect">
            <a:avLst/>
          </a:prstGeom>
          <a:noFill/>
          <a:ln w="9525">
            <a:noFill/>
            <a:miter lim="800000"/>
            <a:headEnd/>
            <a:tailEnd/>
          </a:ln>
        </p:spPr>
      </p:pic>
      <p:pic>
        <p:nvPicPr>
          <p:cNvPr id="6" name="Picture 5" descr="http://wzus1.ask.com/r?t=a&amp;d=us&amp;s=a&amp;c=p&amp;ti=1&amp;ai=30751&amp;l=dir&amp;o=0&amp;sv=0a5c424f&amp;ip=3f95a703&amp;u=http%3A%2F%2Fwww.archives.gov%2Fpress%2Fpress-kits%2Fpicturing-the-century-photos%2Flbj-and-richard-russell.jpg"/>
          <p:cNvPicPr/>
          <p:nvPr/>
        </p:nvPicPr>
        <p:blipFill>
          <a:blip r:embed="rId5" cstate="print"/>
          <a:srcRect/>
          <a:stretch>
            <a:fillRect/>
          </a:stretch>
        </p:blipFill>
        <p:spPr bwMode="auto">
          <a:xfrm>
            <a:off x="457200" y="4038600"/>
            <a:ext cx="2979786" cy="217050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1964</a:t>
            </a:r>
            <a:endParaRPr lang="en-US" dirty="0"/>
          </a:p>
        </p:txBody>
      </p:sp>
      <p:pic>
        <p:nvPicPr>
          <p:cNvPr id="4" name="Content Placeholder 3" descr="Map of the Presidential Election of 1964.">
            <a:hlinkClick r:id="rId2"/>
          </p:cNvPr>
          <p:cNvPicPr>
            <a:picLocks noGrp="1"/>
          </p:cNvPicPr>
          <p:nvPr>
            <p:ph idx="1"/>
          </p:nvPr>
        </p:nvPicPr>
        <p:blipFill>
          <a:blip r:embed="rId3" cstate="print"/>
          <a:srcRect/>
          <a:stretch>
            <a:fillRect/>
          </a:stretch>
        </p:blipFill>
        <p:spPr bwMode="auto">
          <a:xfrm>
            <a:off x="1295400" y="2133600"/>
            <a:ext cx="6096000" cy="3733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Johnson’s Reforms</a:t>
            </a:r>
            <a:endParaRPr lang="en-US" dirty="0"/>
          </a:p>
        </p:txBody>
      </p:sp>
      <p:sp>
        <p:nvSpPr>
          <p:cNvPr id="3" name="Content Placeholder 2"/>
          <p:cNvSpPr>
            <a:spLocks noGrp="1"/>
          </p:cNvSpPr>
          <p:nvPr>
            <p:ph idx="1"/>
          </p:nvPr>
        </p:nvSpPr>
        <p:spPr/>
        <p:txBody>
          <a:bodyPr/>
          <a:lstStyle/>
          <a:p>
            <a:r>
              <a:rPr lang="en-US" dirty="0" smtClean="0"/>
              <a:t>Medicare and Medicaid</a:t>
            </a:r>
          </a:p>
          <a:p>
            <a:r>
              <a:rPr lang="en-US" dirty="0" smtClean="0"/>
              <a:t>Head Start (Elementary and Secondary Education Act)</a:t>
            </a:r>
          </a:p>
          <a:p>
            <a:r>
              <a:rPr lang="en-US" dirty="0" smtClean="0"/>
              <a:t>Civil Rights Act (Ends segregation in public facilities)</a:t>
            </a:r>
          </a:p>
          <a:p>
            <a:r>
              <a:rPr lang="en-US" dirty="0" smtClean="0"/>
              <a:t>Voting Rights Act (Banned literacy tests)</a:t>
            </a:r>
            <a:endParaRPr lang="en-US" dirty="0"/>
          </a:p>
        </p:txBody>
      </p:sp>
      <p:pic>
        <p:nvPicPr>
          <p:cNvPr id="4" name="Picture 3" descr="voting 1945"/>
          <p:cNvPicPr/>
          <p:nvPr/>
        </p:nvPicPr>
        <p:blipFill>
          <a:blip r:embed="rId2" cstate="print"/>
          <a:srcRect/>
          <a:stretch>
            <a:fillRect/>
          </a:stretch>
        </p:blipFill>
        <p:spPr bwMode="auto">
          <a:xfrm>
            <a:off x="3276600" y="3886200"/>
            <a:ext cx="1905000" cy="26193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Vietnam</a:t>
            </a:r>
            <a:endParaRPr lang="en-US" dirty="0"/>
          </a:p>
        </p:txBody>
      </p:sp>
      <p:sp>
        <p:nvSpPr>
          <p:cNvPr id="3" name="Content Placeholder 2"/>
          <p:cNvSpPr>
            <a:spLocks noGrp="1"/>
          </p:cNvSpPr>
          <p:nvPr>
            <p:ph idx="1"/>
          </p:nvPr>
        </p:nvSpPr>
        <p:spPr/>
        <p:txBody>
          <a:bodyPr/>
          <a:lstStyle/>
          <a:p>
            <a:r>
              <a:rPr lang="en-US" dirty="0" smtClean="0"/>
              <a:t>Drastically escalates the war</a:t>
            </a:r>
          </a:p>
          <a:p>
            <a:r>
              <a:rPr lang="en-US" dirty="0" smtClean="0"/>
              <a:t>Gulf of Tonkin Resolution (President given power to increase war effort.)</a:t>
            </a:r>
          </a:p>
          <a:p>
            <a:r>
              <a:rPr lang="en-US" dirty="0" smtClean="0"/>
              <a:t>Leads to stalemate </a:t>
            </a:r>
          </a:p>
          <a:p>
            <a:r>
              <a:rPr lang="en-US" dirty="0" smtClean="0"/>
              <a:t>Ends Johnson’s Presidency</a:t>
            </a:r>
            <a:endParaRPr lang="en-US" dirty="0"/>
          </a:p>
        </p:txBody>
      </p:sp>
      <p:pic>
        <p:nvPicPr>
          <p:cNvPr id="4" name="Picture 3" descr="http://www.wku.edu/Library/onlinexh/sanders/cartoons/periscope/lbj_vietnam_elevator.jpg">
            <a:hlinkClick r:id="rId2"/>
          </p:cNvPr>
          <p:cNvPicPr/>
          <p:nvPr/>
        </p:nvPicPr>
        <p:blipFill>
          <a:blip r:embed="rId3" cstate="print"/>
          <a:srcRect/>
          <a:stretch>
            <a:fillRect/>
          </a:stretch>
        </p:blipFill>
        <p:spPr bwMode="auto">
          <a:xfrm>
            <a:off x="5638800" y="3124200"/>
            <a:ext cx="2819400" cy="3276600"/>
          </a:xfrm>
          <a:prstGeom prst="rect">
            <a:avLst/>
          </a:prstGeom>
          <a:noFill/>
          <a:ln w="9525">
            <a:noFill/>
            <a:miter lim="800000"/>
            <a:headEnd/>
            <a:tailEnd/>
          </a:ln>
        </p:spPr>
      </p:pic>
      <p:pic>
        <p:nvPicPr>
          <p:cNvPr id="36866" name="Picture 2" descr="http://wzus1.ask.com/r?t=a&amp;d=us&amp;s=a&amp;c=p&amp;ti=1&amp;ai=30751&amp;l=dir&amp;o=0&amp;sv=0a5c4246&amp;ip=3f95a703&amp;u=http%3A%2F%2Fnewsimg.bbc.co.uk%2Fmedia%2Fimages%2F42315000%2Fjpg%2F_42315548_panama_body_copyrightfree.jpg"/>
          <p:cNvPicPr>
            <a:picLocks noChangeAspect="1" noChangeArrowheads="1"/>
          </p:cNvPicPr>
          <p:nvPr/>
        </p:nvPicPr>
        <p:blipFill>
          <a:blip r:embed="rId4" cstate="print"/>
          <a:srcRect/>
          <a:stretch>
            <a:fillRect/>
          </a:stretch>
        </p:blipFill>
        <p:spPr bwMode="auto">
          <a:xfrm>
            <a:off x="838200" y="4419600"/>
            <a:ext cx="1933575" cy="1447800"/>
          </a:xfrm>
          <a:prstGeom prst="rect">
            <a:avLst/>
          </a:prstGeom>
          <a:noFill/>
        </p:spPr>
      </p:pic>
      <p:pic>
        <p:nvPicPr>
          <p:cNvPr id="36868" name="Picture 4" descr="President Lyndon B. Johnson listens to tape sent by Captain Charles Robb from Vietnam, 07/31/1968, LBJ Library photo by Jack Kightlinger"/>
          <p:cNvPicPr>
            <a:picLocks noChangeAspect="1" noChangeArrowheads="1"/>
          </p:cNvPicPr>
          <p:nvPr/>
        </p:nvPicPr>
        <p:blipFill>
          <a:blip r:embed="rId5" cstate="print"/>
          <a:srcRect/>
          <a:stretch>
            <a:fillRect/>
          </a:stretch>
        </p:blipFill>
        <p:spPr bwMode="auto">
          <a:xfrm>
            <a:off x="3429000" y="4267200"/>
            <a:ext cx="1675130" cy="200347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Troops in Vietnam</a:t>
            </a:r>
            <a:endParaRPr lang="en-US" dirty="0"/>
          </a:p>
        </p:txBody>
      </p:sp>
      <p:pic>
        <p:nvPicPr>
          <p:cNvPr id="4" name="Content Placeholder 3" descr="http://faculty.smu.edu/dsimon/viet/Change1.gif"/>
          <p:cNvPicPr>
            <a:picLocks noGrp="1"/>
          </p:cNvPicPr>
          <p:nvPr>
            <p:ph idx="1"/>
          </p:nvPr>
        </p:nvPicPr>
        <p:blipFill>
          <a:blip r:embed="rId2" cstate="print"/>
          <a:srcRect/>
          <a:stretch>
            <a:fillRect/>
          </a:stretch>
        </p:blipFill>
        <p:spPr bwMode="auto">
          <a:xfrm>
            <a:off x="1828800" y="2253456"/>
            <a:ext cx="5486400" cy="37528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Revolt and Protest</a:t>
            </a:r>
            <a:endParaRPr lang="en-US" dirty="0"/>
          </a:p>
        </p:txBody>
      </p:sp>
      <p:pic>
        <p:nvPicPr>
          <p:cNvPr id="4" name="Content Placeholder 3" descr="Vietnam protest"/>
          <p:cNvPicPr>
            <a:picLocks noGrp="1"/>
          </p:cNvPicPr>
          <p:nvPr>
            <p:ph idx="1"/>
          </p:nvPr>
        </p:nvPicPr>
        <p:blipFill>
          <a:blip r:embed="rId2" cstate="print"/>
          <a:srcRect/>
          <a:stretch>
            <a:fillRect/>
          </a:stretch>
        </p:blipFill>
        <p:spPr bwMode="auto">
          <a:xfrm>
            <a:off x="609600" y="1981200"/>
            <a:ext cx="3810000" cy="2514600"/>
          </a:xfrm>
          <a:prstGeom prst="rect">
            <a:avLst/>
          </a:prstGeom>
          <a:noFill/>
          <a:ln w="9525">
            <a:noFill/>
            <a:miter lim="800000"/>
            <a:headEnd/>
            <a:tailEnd/>
          </a:ln>
        </p:spPr>
      </p:pic>
      <p:pic>
        <p:nvPicPr>
          <p:cNvPr id="5" name="Picture 4" descr="http://www.lightweb.com/images/SFMarch-1.jpg"/>
          <p:cNvPicPr/>
          <p:nvPr/>
        </p:nvPicPr>
        <p:blipFill>
          <a:blip r:embed="rId3" cstate="print"/>
          <a:srcRect/>
          <a:stretch>
            <a:fillRect/>
          </a:stretch>
        </p:blipFill>
        <p:spPr bwMode="auto">
          <a:xfrm>
            <a:off x="4724400" y="2057400"/>
            <a:ext cx="3209925" cy="2514600"/>
          </a:xfrm>
          <a:prstGeom prst="rect">
            <a:avLst/>
          </a:prstGeom>
          <a:noFill/>
          <a:ln w="9525">
            <a:noFill/>
            <a:miter lim="800000"/>
            <a:headEnd/>
            <a:tailEnd/>
          </a:ln>
        </p:spPr>
      </p:pic>
      <p:pic>
        <p:nvPicPr>
          <p:cNvPr id="41986" name="Picture 2" descr="http://wzus1.ask.com/r?t=a&amp;d=us&amp;s=a&amp;c=p&amp;ti=1&amp;ai=30751&amp;l=dir&amp;o=0&amp;sv=0a5c423e&amp;ip=3f95a703&amp;u=http%3A%2F%2Fwww.objector.org%2Fawol%2Fgraphics%2Fksu5_4_70.jpg"/>
          <p:cNvPicPr>
            <a:picLocks noChangeAspect="1" noChangeArrowheads="1"/>
          </p:cNvPicPr>
          <p:nvPr/>
        </p:nvPicPr>
        <p:blipFill>
          <a:blip r:embed="rId4" cstate="print"/>
          <a:srcRect/>
          <a:stretch>
            <a:fillRect/>
          </a:stretch>
        </p:blipFill>
        <p:spPr bwMode="auto">
          <a:xfrm>
            <a:off x="3048000" y="4343400"/>
            <a:ext cx="2743200" cy="2057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Revolution</a:t>
            </a:r>
            <a:endParaRPr lang="en-US" dirty="0"/>
          </a:p>
        </p:txBody>
      </p:sp>
      <p:sp>
        <p:nvSpPr>
          <p:cNvPr id="3" name="Content Placeholder 2"/>
          <p:cNvSpPr>
            <a:spLocks noGrp="1"/>
          </p:cNvSpPr>
          <p:nvPr>
            <p:ph idx="1"/>
          </p:nvPr>
        </p:nvSpPr>
        <p:spPr/>
        <p:txBody>
          <a:bodyPr/>
          <a:lstStyle/>
          <a:p>
            <a:r>
              <a:rPr lang="en-US" dirty="0" smtClean="0"/>
              <a:t>“Black Power”</a:t>
            </a:r>
          </a:p>
          <a:p>
            <a:r>
              <a:rPr lang="en-US" dirty="0" smtClean="0"/>
              <a:t>Ethnic Nationalism  (Caesar Chavez)</a:t>
            </a:r>
          </a:p>
          <a:p>
            <a:r>
              <a:rPr lang="en-US" dirty="0" smtClean="0"/>
              <a:t>Women’s Rights  (Betty Friedan)</a:t>
            </a:r>
          </a:p>
          <a:p>
            <a:endParaRPr lang="en-US" dirty="0"/>
          </a:p>
        </p:txBody>
      </p:sp>
      <p:pic>
        <p:nvPicPr>
          <p:cNvPr id="4" name="Picture 3" descr="http://www.learnhistory.org.uk/images/bettyfriedanspeech.jpg"/>
          <p:cNvPicPr/>
          <p:nvPr/>
        </p:nvPicPr>
        <p:blipFill>
          <a:blip r:embed="rId2" cstate="print"/>
          <a:srcRect/>
          <a:stretch>
            <a:fillRect/>
          </a:stretch>
        </p:blipFill>
        <p:spPr bwMode="auto">
          <a:xfrm>
            <a:off x="914400" y="3886200"/>
            <a:ext cx="1981200" cy="2438400"/>
          </a:xfrm>
          <a:prstGeom prst="rect">
            <a:avLst/>
          </a:prstGeom>
          <a:noFill/>
          <a:ln w="9525">
            <a:noFill/>
            <a:miter lim="800000"/>
            <a:headEnd/>
            <a:tailEnd/>
          </a:ln>
        </p:spPr>
      </p:pic>
      <p:pic>
        <p:nvPicPr>
          <p:cNvPr id="44034" name="Picture 2" descr="http://www.latinamericanstudies.org/immigration/cesar-chavez-2.jpg">
            <a:hlinkClick r:id="rId3"/>
          </p:cNvPr>
          <p:cNvPicPr>
            <a:picLocks noChangeAspect="1" noChangeArrowheads="1"/>
          </p:cNvPicPr>
          <p:nvPr/>
        </p:nvPicPr>
        <p:blipFill>
          <a:blip r:embed="rId4" cstate="print"/>
          <a:srcRect/>
          <a:stretch>
            <a:fillRect/>
          </a:stretch>
        </p:blipFill>
        <p:spPr bwMode="auto">
          <a:xfrm>
            <a:off x="3505200" y="3505200"/>
            <a:ext cx="2133600" cy="2857500"/>
          </a:xfrm>
          <a:prstGeom prst="rect">
            <a:avLst/>
          </a:prstGeom>
          <a:noFill/>
        </p:spPr>
      </p:pic>
      <p:pic>
        <p:nvPicPr>
          <p:cNvPr id="6" name="Image90_img" descr="&quot; LIVE FREE , OR DIE ! &quot;"/>
          <p:cNvPicPr/>
          <p:nvPr/>
        </p:nvPicPr>
        <p:blipFill>
          <a:blip r:embed="rId5" cstate="print"/>
          <a:srcRect/>
          <a:stretch>
            <a:fillRect/>
          </a:stretch>
        </p:blipFill>
        <p:spPr bwMode="auto">
          <a:xfrm>
            <a:off x="6019800" y="1752600"/>
            <a:ext cx="2857500" cy="37623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 26, 1960</a:t>
            </a:r>
            <a:endParaRPr lang="en-US" dirty="0"/>
          </a:p>
        </p:txBody>
      </p:sp>
      <p:sp>
        <p:nvSpPr>
          <p:cNvPr id="3" name="Content Placeholder 2"/>
          <p:cNvSpPr>
            <a:spLocks noGrp="1"/>
          </p:cNvSpPr>
          <p:nvPr>
            <p:ph idx="1"/>
          </p:nvPr>
        </p:nvSpPr>
        <p:spPr/>
        <p:txBody>
          <a:bodyPr/>
          <a:lstStyle/>
          <a:p>
            <a:r>
              <a:rPr lang="en-US" dirty="0" smtClean="0"/>
              <a:t>Televised Presidential Debate</a:t>
            </a:r>
          </a:p>
          <a:p>
            <a:r>
              <a:rPr lang="en-US" dirty="0" smtClean="0"/>
              <a:t>John F. Kennedy (D) and Richard M. Nixon (R)</a:t>
            </a:r>
          </a:p>
          <a:p>
            <a:endParaRPr lang="en-US" dirty="0"/>
          </a:p>
        </p:txBody>
      </p:sp>
      <p:pic>
        <p:nvPicPr>
          <p:cNvPr id="4" name="Picture 3" descr="http://home.att.net/~howingtons/kennedynixon.jpg"/>
          <p:cNvPicPr/>
          <p:nvPr/>
        </p:nvPicPr>
        <p:blipFill>
          <a:blip r:embed="rId2" cstate="print"/>
          <a:srcRect/>
          <a:stretch>
            <a:fillRect/>
          </a:stretch>
        </p:blipFill>
        <p:spPr bwMode="auto">
          <a:xfrm>
            <a:off x="5410200" y="4648200"/>
            <a:ext cx="2286000" cy="1990725"/>
          </a:xfrm>
          <a:prstGeom prst="rect">
            <a:avLst/>
          </a:prstGeom>
          <a:noFill/>
          <a:ln w="9525">
            <a:noFill/>
            <a:miter lim="800000"/>
            <a:headEnd/>
            <a:tailEnd/>
          </a:ln>
        </p:spPr>
      </p:pic>
      <p:pic>
        <p:nvPicPr>
          <p:cNvPr id="1028" name="Picture 4" descr="http://wwwimage.cbsnews.com/images/2000/09/27/image236755g.jpg"/>
          <p:cNvPicPr>
            <a:picLocks noChangeAspect="1" noChangeArrowheads="1"/>
          </p:cNvPicPr>
          <p:nvPr/>
        </p:nvPicPr>
        <p:blipFill>
          <a:blip r:embed="rId3" cstate="print"/>
          <a:srcRect/>
          <a:stretch>
            <a:fillRect/>
          </a:stretch>
        </p:blipFill>
        <p:spPr bwMode="auto">
          <a:xfrm>
            <a:off x="2590800" y="3200400"/>
            <a:ext cx="3136900" cy="2352676"/>
          </a:xfrm>
          <a:prstGeom prst="rect">
            <a:avLst/>
          </a:prstGeom>
          <a:noFill/>
        </p:spPr>
      </p:pic>
      <p:pic>
        <p:nvPicPr>
          <p:cNvPr id="7" name="Picture 2" descr="Kennedy vs. Nixon"/>
          <p:cNvPicPr>
            <a:picLocks noChangeAspect="1" noChangeArrowheads="1"/>
          </p:cNvPicPr>
          <p:nvPr/>
        </p:nvPicPr>
        <p:blipFill>
          <a:blip r:embed="rId4" cstate="print"/>
          <a:srcRect/>
          <a:stretch>
            <a:fillRect/>
          </a:stretch>
        </p:blipFill>
        <p:spPr bwMode="auto">
          <a:xfrm>
            <a:off x="457200" y="4648200"/>
            <a:ext cx="2906810" cy="199072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Vietnam Defeats Johnson</a:t>
            </a:r>
            <a:endParaRPr lang="en-US" dirty="0"/>
          </a:p>
        </p:txBody>
      </p:sp>
      <p:sp>
        <p:nvSpPr>
          <p:cNvPr id="3" name="Content Placeholder 2"/>
          <p:cNvSpPr>
            <a:spLocks noGrp="1"/>
          </p:cNvSpPr>
          <p:nvPr>
            <p:ph idx="1"/>
          </p:nvPr>
        </p:nvSpPr>
        <p:spPr/>
        <p:txBody>
          <a:bodyPr/>
          <a:lstStyle/>
          <a:p>
            <a:r>
              <a:rPr lang="en-US" dirty="0" smtClean="0"/>
              <a:t>Decides not to run</a:t>
            </a:r>
          </a:p>
          <a:p>
            <a:r>
              <a:rPr lang="en-US" dirty="0" smtClean="0"/>
              <a:t>Splits the Democratic Party</a:t>
            </a:r>
          </a:p>
          <a:p>
            <a:r>
              <a:rPr lang="en-US" dirty="0" smtClean="0"/>
              <a:t>Republicans will reemerge</a:t>
            </a:r>
          </a:p>
          <a:p>
            <a:r>
              <a:rPr lang="en-US" dirty="0" smtClean="0"/>
              <a:t>Richard Nixon</a:t>
            </a:r>
            <a:endParaRPr lang="en-US" dirty="0"/>
          </a:p>
        </p:txBody>
      </p:sp>
      <p:pic>
        <p:nvPicPr>
          <p:cNvPr id="4" name="Picture 3" descr="http://www.archives.gov/historical-docs/doc-content/images/lbj-vietnam-recording-m.jpg">
            <a:hlinkClick r:id="rId2" tooltip="&quot;Click to View Larger Version&quot;"/>
          </p:cNvPr>
          <p:cNvPicPr/>
          <p:nvPr/>
        </p:nvPicPr>
        <p:blipFill>
          <a:blip r:embed="rId3" cstate="print"/>
          <a:srcRect/>
          <a:stretch>
            <a:fillRect/>
          </a:stretch>
        </p:blipFill>
        <p:spPr bwMode="auto">
          <a:xfrm>
            <a:off x="5410200" y="1905000"/>
            <a:ext cx="3048000" cy="4419600"/>
          </a:xfrm>
          <a:prstGeom prst="rect">
            <a:avLst/>
          </a:prstGeom>
          <a:noFill/>
          <a:ln w="9525">
            <a:noFill/>
            <a:miter lim="800000"/>
            <a:headEnd/>
            <a:tailEnd/>
          </a:ln>
        </p:spPr>
      </p:pic>
      <p:pic>
        <p:nvPicPr>
          <p:cNvPr id="5" name="Picture 4" descr="http://www.wku.edu/Library/onlinexh/sanders/cartoons/periscope/lbj_vietnam_elevator.jpg">
            <a:hlinkClick r:id="rId4"/>
          </p:cNvPr>
          <p:cNvPicPr/>
          <p:nvPr/>
        </p:nvPicPr>
        <p:blipFill>
          <a:blip r:embed="rId5" cstate="print"/>
          <a:srcRect/>
          <a:stretch>
            <a:fillRect/>
          </a:stretch>
        </p:blipFill>
        <p:spPr bwMode="auto">
          <a:xfrm>
            <a:off x="2971800" y="3657600"/>
            <a:ext cx="2286000" cy="2743200"/>
          </a:xfrm>
          <a:prstGeom prst="rect">
            <a:avLst/>
          </a:prstGeom>
          <a:noFill/>
          <a:ln w="9525">
            <a:noFill/>
            <a:miter lim="800000"/>
            <a:headEnd/>
            <a:tailEnd/>
          </a:ln>
        </p:spPr>
      </p:pic>
      <p:pic>
        <p:nvPicPr>
          <p:cNvPr id="6" name="Picture 5" descr="BOB DAUGHERTY/The Associated Press"/>
          <p:cNvPicPr/>
          <p:nvPr/>
        </p:nvPicPr>
        <p:blipFill>
          <a:blip r:embed="rId6" cstate="print"/>
          <a:srcRect/>
          <a:stretch>
            <a:fillRect/>
          </a:stretch>
        </p:blipFill>
        <p:spPr bwMode="auto">
          <a:xfrm>
            <a:off x="609600" y="4343400"/>
            <a:ext cx="2133600" cy="18288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Violence at the Convention</a:t>
            </a:r>
            <a:endParaRPr lang="en-US" dirty="0"/>
          </a:p>
        </p:txBody>
      </p:sp>
      <p:sp>
        <p:nvSpPr>
          <p:cNvPr id="3" name="Content Placeholder 2"/>
          <p:cNvSpPr>
            <a:spLocks noGrp="1"/>
          </p:cNvSpPr>
          <p:nvPr>
            <p:ph idx="1"/>
          </p:nvPr>
        </p:nvSpPr>
        <p:spPr/>
        <p:txBody>
          <a:bodyPr/>
          <a:lstStyle/>
          <a:p>
            <a:r>
              <a:rPr lang="en-US" dirty="0" smtClean="0"/>
              <a:t>Democratic disagreement spilled over on the convention floor</a:t>
            </a:r>
          </a:p>
          <a:p>
            <a:pPr lvl="1"/>
            <a:r>
              <a:rPr lang="en-US" dirty="0" smtClean="0"/>
              <a:t>Eugene McCarthy and Robert Kennedy – Anti War</a:t>
            </a:r>
          </a:p>
          <a:p>
            <a:pPr lvl="1"/>
            <a:r>
              <a:rPr lang="en-US" dirty="0" smtClean="0"/>
              <a:t>Kennedy assassinated during spring campaign</a:t>
            </a:r>
          </a:p>
          <a:p>
            <a:pPr lvl="1"/>
            <a:r>
              <a:rPr lang="en-US" dirty="0" smtClean="0"/>
              <a:t>Hubert Humphrey – Mainline Democrat</a:t>
            </a:r>
          </a:p>
          <a:p>
            <a:r>
              <a:rPr lang="en-US" dirty="0" smtClean="0"/>
              <a:t>Held in Chicago</a:t>
            </a:r>
          </a:p>
          <a:p>
            <a:r>
              <a:rPr lang="en-US" dirty="0" smtClean="0"/>
              <a:t>Mayor  Richard J. Daley called for tight controls on riots outside of convention site.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monstrator in Grant Park "/>
          <p:cNvPicPr/>
          <p:nvPr/>
        </p:nvPicPr>
        <p:blipFill>
          <a:blip r:embed="rId2" cstate="print"/>
          <a:srcRect/>
          <a:stretch>
            <a:fillRect/>
          </a:stretch>
        </p:blipFill>
        <p:spPr bwMode="auto">
          <a:xfrm rot="563895">
            <a:off x="5867400" y="4495800"/>
            <a:ext cx="2609850" cy="1962150"/>
          </a:xfrm>
          <a:prstGeom prst="rect">
            <a:avLst/>
          </a:prstGeom>
          <a:noFill/>
          <a:ln w="9525">
            <a:noFill/>
            <a:miter lim="800000"/>
            <a:headEnd/>
            <a:tailEnd/>
          </a:ln>
        </p:spPr>
      </p:pic>
      <p:pic>
        <p:nvPicPr>
          <p:cNvPr id="5" name="Picture 4" descr="The 1968 Chicago Democratic National Convention"/>
          <p:cNvPicPr/>
          <p:nvPr/>
        </p:nvPicPr>
        <p:blipFill>
          <a:blip r:embed="rId3" cstate="print"/>
          <a:srcRect/>
          <a:stretch>
            <a:fillRect/>
          </a:stretch>
        </p:blipFill>
        <p:spPr bwMode="auto">
          <a:xfrm>
            <a:off x="457200" y="762000"/>
            <a:ext cx="5334000" cy="3276600"/>
          </a:xfrm>
          <a:prstGeom prst="rect">
            <a:avLst/>
          </a:prstGeom>
          <a:noFill/>
          <a:ln w="9525">
            <a:noFill/>
            <a:miter lim="800000"/>
            <a:headEnd/>
            <a:tailEnd/>
          </a:ln>
        </p:spPr>
      </p:pic>
      <p:pic>
        <p:nvPicPr>
          <p:cNvPr id="6" name="Picture 5" descr="A furious Mayor Richard J. Daley stands at a microphone as shouts resound through the International Amphitheatre in Chicago. Protestors demanded that  the Democratic National Convention adjourn until later in the day before considering the party platform. Daley contended spectators in the galleries were doing the shouting. The scene was also ground zero in a year of political and social upheaval."/>
          <p:cNvPicPr/>
          <p:nvPr/>
        </p:nvPicPr>
        <p:blipFill>
          <a:blip r:embed="rId4" cstate="print"/>
          <a:srcRect/>
          <a:stretch>
            <a:fillRect/>
          </a:stretch>
        </p:blipFill>
        <p:spPr bwMode="auto">
          <a:xfrm rot="20586393">
            <a:off x="2693627" y="3508080"/>
            <a:ext cx="3048000" cy="2733675"/>
          </a:xfrm>
          <a:prstGeom prst="rect">
            <a:avLst/>
          </a:prstGeom>
          <a:noFill/>
          <a:ln w="9525">
            <a:noFill/>
            <a:miter lim="800000"/>
            <a:headEnd/>
            <a:tailEnd/>
          </a:ln>
        </p:spPr>
      </p:pic>
      <p:pic>
        <p:nvPicPr>
          <p:cNvPr id="7" name="Picture 6" descr="http://www.lehman.cuny.edu/vpadvance/artgallery/gallery/turning_point/images/protester_police_clash.jpg"/>
          <p:cNvPicPr/>
          <p:nvPr/>
        </p:nvPicPr>
        <p:blipFill>
          <a:blip r:embed="rId5" cstate="print"/>
          <a:srcRect/>
          <a:stretch>
            <a:fillRect/>
          </a:stretch>
        </p:blipFill>
        <p:spPr bwMode="auto">
          <a:xfrm>
            <a:off x="6172200" y="2667000"/>
            <a:ext cx="2552700" cy="1657350"/>
          </a:xfrm>
          <a:prstGeom prst="rect">
            <a:avLst/>
          </a:prstGeom>
          <a:noFill/>
          <a:ln w="9525">
            <a:noFill/>
            <a:miter lim="800000"/>
            <a:headEnd/>
            <a:tailEnd/>
          </a:ln>
        </p:spPr>
      </p:pic>
      <p:pic>
        <p:nvPicPr>
          <p:cNvPr id="8" name="Picture 7" descr="James Meredith March Button"/>
          <p:cNvPicPr/>
          <p:nvPr/>
        </p:nvPicPr>
        <p:blipFill>
          <a:blip r:embed="rId6" cstate="print"/>
          <a:srcRect/>
          <a:stretch>
            <a:fillRect/>
          </a:stretch>
        </p:blipFill>
        <p:spPr bwMode="auto">
          <a:xfrm>
            <a:off x="6400800" y="533400"/>
            <a:ext cx="2133600" cy="2066925"/>
          </a:xfrm>
          <a:prstGeom prst="rect">
            <a:avLst/>
          </a:prstGeom>
          <a:noFill/>
          <a:ln w="9525">
            <a:noFill/>
            <a:miter lim="800000"/>
            <a:headEnd/>
            <a:tailEnd/>
          </a:ln>
        </p:spPr>
      </p:pic>
      <p:pic>
        <p:nvPicPr>
          <p:cNvPr id="9" name="Picture 8" descr="Protesters crowd the streets during the 1968 convention."/>
          <p:cNvPicPr/>
          <p:nvPr/>
        </p:nvPicPr>
        <p:blipFill>
          <a:blip r:embed="rId7" cstate="print"/>
          <a:srcRect/>
          <a:stretch>
            <a:fillRect/>
          </a:stretch>
        </p:blipFill>
        <p:spPr bwMode="auto">
          <a:xfrm rot="813976">
            <a:off x="175105" y="4334956"/>
            <a:ext cx="2743200" cy="18192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1968</a:t>
            </a:r>
            <a:endParaRPr lang="en-US" dirty="0"/>
          </a:p>
        </p:txBody>
      </p:sp>
      <p:pic>
        <p:nvPicPr>
          <p:cNvPr id="4" name="Content Placeholder 3" descr="Map of the Presidential Election of 1968.">
            <a:hlinkClick r:id="rId2"/>
          </p:cNvPr>
          <p:cNvPicPr>
            <a:picLocks noGrp="1"/>
          </p:cNvPicPr>
          <p:nvPr>
            <p:ph idx="1"/>
          </p:nvPr>
        </p:nvPicPr>
        <p:blipFill>
          <a:blip r:embed="rId3" cstate="print"/>
          <a:srcRect/>
          <a:stretch>
            <a:fillRect/>
          </a:stretch>
        </p:blipFill>
        <p:spPr bwMode="auto">
          <a:xfrm>
            <a:off x="1295400" y="1981200"/>
            <a:ext cx="6629400" cy="41148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Nixon’s Stand on the War</a:t>
            </a:r>
            <a:endParaRPr lang="en-US" dirty="0"/>
          </a:p>
        </p:txBody>
      </p:sp>
      <p:sp>
        <p:nvSpPr>
          <p:cNvPr id="3" name="Content Placeholder 2"/>
          <p:cNvSpPr>
            <a:spLocks noGrp="1"/>
          </p:cNvSpPr>
          <p:nvPr>
            <p:ph idx="1"/>
          </p:nvPr>
        </p:nvSpPr>
        <p:spPr/>
        <p:txBody>
          <a:bodyPr/>
          <a:lstStyle/>
          <a:p>
            <a:r>
              <a:rPr lang="en-US" dirty="0" smtClean="0"/>
              <a:t>The U.S. should “end the war and win the peace”.</a:t>
            </a:r>
          </a:p>
          <a:p>
            <a:r>
              <a:rPr lang="en-US" dirty="0" smtClean="0"/>
              <a:t>Vague approach to ending the Vietnam War</a:t>
            </a:r>
          </a:p>
          <a:p>
            <a:r>
              <a:rPr lang="en-US" dirty="0" smtClean="0"/>
              <a:t>Democrats hurt by 3</a:t>
            </a:r>
            <a:r>
              <a:rPr lang="en-US" baseline="30000" dirty="0" smtClean="0"/>
              <a:t>rd</a:t>
            </a:r>
            <a:r>
              <a:rPr lang="en-US" dirty="0" smtClean="0"/>
              <a:t> party candidate – George C. Wallace – running on a segregation platform.</a:t>
            </a:r>
            <a:endParaRPr lang="en-US" dirty="0"/>
          </a:p>
        </p:txBody>
      </p:sp>
      <p:pic>
        <p:nvPicPr>
          <p:cNvPr id="4" name="Picture 3" descr="photo of portrait of Ala. Governor George C. Wallace"/>
          <p:cNvPicPr/>
          <p:nvPr/>
        </p:nvPicPr>
        <p:blipFill>
          <a:blip r:embed="rId2" cstate="print"/>
          <a:srcRect/>
          <a:stretch>
            <a:fillRect/>
          </a:stretch>
        </p:blipFill>
        <p:spPr bwMode="auto">
          <a:xfrm>
            <a:off x="3276600" y="3810000"/>
            <a:ext cx="2133600" cy="258603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Nixon Won</a:t>
            </a:r>
            <a:endParaRPr lang="en-US" dirty="0"/>
          </a:p>
        </p:txBody>
      </p:sp>
      <p:sp>
        <p:nvSpPr>
          <p:cNvPr id="3" name="Content Placeholder 2"/>
          <p:cNvSpPr>
            <a:spLocks noGrp="1"/>
          </p:cNvSpPr>
          <p:nvPr>
            <p:ph idx="1"/>
          </p:nvPr>
        </p:nvSpPr>
        <p:spPr/>
        <p:txBody>
          <a:bodyPr/>
          <a:lstStyle/>
          <a:p>
            <a:r>
              <a:rPr lang="en-US" dirty="0" smtClean="0"/>
              <a:t>Smallest share of popular vote since 1916.</a:t>
            </a:r>
            <a:endParaRPr lang="en-US" dirty="0"/>
          </a:p>
        </p:txBody>
      </p:sp>
      <p:pic>
        <p:nvPicPr>
          <p:cNvPr id="4" name="Picture 3" descr="http://www.hailtothechiefs.com/RichardNixon-68.jpg"/>
          <p:cNvPicPr/>
          <p:nvPr/>
        </p:nvPicPr>
        <p:blipFill>
          <a:blip r:embed="rId2" cstate="print"/>
          <a:srcRect/>
          <a:stretch>
            <a:fillRect/>
          </a:stretch>
        </p:blipFill>
        <p:spPr bwMode="auto">
          <a:xfrm>
            <a:off x="2362200" y="2514600"/>
            <a:ext cx="4090988" cy="38290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of the following is true of the Kennedy-Nixon debates?</a:t>
            </a:r>
            <a:endParaRPr lang="en-US" dirty="0"/>
          </a:p>
        </p:txBody>
      </p:sp>
      <p:sp>
        <p:nvSpPr>
          <p:cNvPr id="3" name="Content Placeholder 2"/>
          <p:cNvSpPr>
            <a:spLocks noGrp="1"/>
          </p:cNvSpPr>
          <p:nvPr>
            <p:ph idx="1"/>
          </p:nvPr>
        </p:nvSpPr>
        <p:spPr/>
        <p:txBody>
          <a:bodyPr/>
          <a:lstStyle/>
          <a:p>
            <a:pPr marL="514350" indent="-514350">
              <a:buAutoNum type="alphaLcPeriod"/>
            </a:pPr>
            <a:r>
              <a:rPr lang="en-US" dirty="0" smtClean="0"/>
              <a:t>Were broadcast on TV but not on radio</a:t>
            </a:r>
          </a:p>
          <a:p>
            <a:pPr marL="514350" indent="-514350">
              <a:buAutoNum type="alphaLcPeriod"/>
            </a:pPr>
            <a:r>
              <a:rPr lang="en-US" dirty="0" smtClean="0"/>
              <a:t>Were broadcast on radio but not on TV</a:t>
            </a:r>
          </a:p>
          <a:p>
            <a:pPr marL="514350" indent="-514350">
              <a:buAutoNum type="alphaLcPeriod"/>
            </a:pPr>
            <a:r>
              <a:rPr lang="en-US" dirty="0" smtClean="0"/>
              <a:t>Those who watched on TV thought Kennedy won; radio listeners thought Nixon won</a:t>
            </a:r>
          </a:p>
          <a:p>
            <a:pPr marL="514350" indent="-514350">
              <a:buAutoNum type="alphaLcPeriod"/>
            </a:pPr>
            <a:r>
              <a:rPr lang="en-US" dirty="0" smtClean="0"/>
              <a:t>TV watchers thought Nixon won; radio </a:t>
            </a:r>
            <a:r>
              <a:rPr lang="en-US" dirty="0" err="1" smtClean="0"/>
              <a:t>lsiteners</a:t>
            </a:r>
            <a:r>
              <a:rPr lang="en-US" dirty="0" smtClean="0"/>
              <a:t> thought Kennedy won</a:t>
            </a:r>
          </a:p>
          <a:p>
            <a:pPr marL="514350" indent="-514350">
              <a:buAutoNum type="alphaLcPeriod"/>
            </a:pPr>
            <a:r>
              <a:rPr lang="en-US" dirty="0" smtClean="0"/>
              <a:t>Most people considered it a draw between the two candidates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of the following accurately describes the election of 1960?</a:t>
            </a:r>
            <a:endParaRPr lang="en-US" dirty="0"/>
          </a:p>
        </p:txBody>
      </p:sp>
      <p:sp>
        <p:nvSpPr>
          <p:cNvPr id="3" name="Content Placeholder 2"/>
          <p:cNvSpPr>
            <a:spLocks noGrp="1"/>
          </p:cNvSpPr>
          <p:nvPr>
            <p:ph idx="1"/>
          </p:nvPr>
        </p:nvSpPr>
        <p:spPr/>
        <p:txBody>
          <a:bodyPr/>
          <a:lstStyle/>
          <a:p>
            <a:pPr marL="514350" indent="-514350">
              <a:buAutoNum type="alphaLcPeriod"/>
            </a:pPr>
            <a:r>
              <a:rPr lang="en-US" dirty="0" smtClean="0"/>
              <a:t>Kennedy won by a wide margin</a:t>
            </a:r>
          </a:p>
          <a:p>
            <a:pPr marL="514350" indent="-514350">
              <a:buAutoNum type="alphaLcPeriod"/>
            </a:pPr>
            <a:r>
              <a:rPr lang="en-US" dirty="0" smtClean="0"/>
              <a:t>Kennedy won by a narrow margin</a:t>
            </a:r>
          </a:p>
          <a:p>
            <a:pPr marL="514350" indent="-514350">
              <a:buAutoNum type="alphaLcPeriod"/>
            </a:pPr>
            <a:r>
              <a:rPr lang="en-US" dirty="0" smtClean="0"/>
              <a:t>Kennedy won the Electoral College but lost the popular vote</a:t>
            </a:r>
          </a:p>
          <a:p>
            <a:pPr marL="514350" indent="-514350">
              <a:buAutoNum type="alphaLcPeriod"/>
            </a:pPr>
            <a:r>
              <a:rPr lang="en-US" dirty="0" smtClean="0"/>
              <a:t>Election was decided by the House of Representatives</a:t>
            </a:r>
          </a:p>
          <a:p>
            <a:pPr marL="514350" indent="-514350">
              <a:buAutoNum type="alphaLcPeriod"/>
            </a:pPr>
            <a:r>
              <a:rPr lang="en-US" dirty="0" smtClean="0"/>
              <a:t>Nixon defeated Kennedy in a landslide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was Kennedy’s alternative to Eisenhower’s “massive retaliation” policy called?</a:t>
            </a:r>
            <a:endParaRPr lang="en-US" sz="3200" dirty="0"/>
          </a:p>
        </p:txBody>
      </p:sp>
      <p:sp>
        <p:nvSpPr>
          <p:cNvPr id="3" name="Content Placeholder 2"/>
          <p:cNvSpPr>
            <a:spLocks noGrp="1"/>
          </p:cNvSpPr>
          <p:nvPr>
            <p:ph idx="1"/>
          </p:nvPr>
        </p:nvSpPr>
        <p:spPr/>
        <p:txBody>
          <a:bodyPr/>
          <a:lstStyle/>
          <a:p>
            <a:pPr marL="514350" indent="-514350">
              <a:buAutoNum type="alphaLcPeriod"/>
            </a:pPr>
            <a:r>
              <a:rPr lang="en-US" dirty="0" smtClean="0"/>
              <a:t>Limited retaliation</a:t>
            </a:r>
          </a:p>
          <a:p>
            <a:pPr marL="514350" indent="-514350">
              <a:buAutoNum type="alphaLcPeriod"/>
            </a:pPr>
            <a:r>
              <a:rPr lang="en-US" dirty="0" smtClean="0"/>
              <a:t>Massive response</a:t>
            </a:r>
          </a:p>
          <a:p>
            <a:pPr marL="514350" indent="-514350">
              <a:buAutoNum type="alphaLcPeriod"/>
            </a:pPr>
            <a:r>
              <a:rPr lang="en-US" dirty="0" smtClean="0"/>
              <a:t>Flexible response</a:t>
            </a:r>
          </a:p>
          <a:p>
            <a:pPr marL="514350" indent="-514350">
              <a:buAutoNum type="alphaLcPeriod"/>
            </a:pPr>
            <a:r>
              <a:rPr lang="en-US" dirty="0" smtClean="0"/>
              <a:t>Containment</a:t>
            </a:r>
          </a:p>
          <a:p>
            <a:pPr marL="514350" indent="-514350">
              <a:buAutoNum type="alphaLcPeriod"/>
            </a:pPr>
            <a:r>
              <a:rPr lang="en-US" dirty="0" err="1" smtClean="0"/>
              <a:t>Rllback</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caused the Cuban Missile Crisis?</a:t>
            </a:r>
            <a:endParaRPr lang="en-US" dirty="0"/>
          </a:p>
        </p:txBody>
      </p:sp>
      <p:sp>
        <p:nvSpPr>
          <p:cNvPr id="3" name="Content Placeholder 2"/>
          <p:cNvSpPr>
            <a:spLocks noGrp="1"/>
          </p:cNvSpPr>
          <p:nvPr>
            <p:ph idx="1"/>
          </p:nvPr>
        </p:nvSpPr>
        <p:spPr/>
        <p:txBody>
          <a:bodyPr/>
          <a:lstStyle/>
          <a:p>
            <a:pPr marL="514350" indent="-514350">
              <a:buAutoNum type="alphaLcPeriod"/>
            </a:pPr>
            <a:r>
              <a:rPr lang="en-US" dirty="0" smtClean="0"/>
              <a:t>Soviets invaded Cuba</a:t>
            </a:r>
          </a:p>
          <a:p>
            <a:pPr marL="514350" indent="-514350">
              <a:buAutoNum type="alphaLcPeriod"/>
            </a:pPr>
            <a:r>
              <a:rPr lang="en-US" dirty="0" smtClean="0"/>
              <a:t>Americans invaded Cuba</a:t>
            </a:r>
          </a:p>
          <a:p>
            <a:pPr marL="514350" indent="-514350">
              <a:buAutoNum type="alphaLcPeriod"/>
            </a:pPr>
            <a:r>
              <a:rPr lang="en-US" dirty="0" smtClean="0"/>
              <a:t>Americans placed nuclear missiles in Cuba</a:t>
            </a:r>
          </a:p>
          <a:p>
            <a:pPr marL="514350" indent="-514350">
              <a:buAutoNum type="alphaLcPeriod"/>
            </a:pPr>
            <a:r>
              <a:rPr lang="en-US" dirty="0" smtClean="0"/>
              <a:t>Cuba developed a nuclear arsenal</a:t>
            </a:r>
          </a:p>
          <a:p>
            <a:pPr marL="514350" indent="-514350">
              <a:buAutoNum type="alphaLcPeriod"/>
            </a:pPr>
            <a:r>
              <a:rPr lang="en-US" dirty="0" smtClean="0"/>
              <a:t>Soviets placed nuclear missiles in Cuba.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1960</a:t>
            </a:r>
            <a:endParaRPr lang="en-US" dirty="0"/>
          </a:p>
        </p:txBody>
      </p:sp>
      <p:pic>
        <p:nvPicPr>
          <p:cNvPr id="4" name="Content Placeholder 3" descr="Map of the Presidential Election of 1960.">
            <a:hlinkClick r:id="rId2"/>
          </p:cNvPr>
          <p:cNvPicPr>
            <a:picLocks noGrp="1"/>
          </p:cNvPicPr>
          <p:nvPr>
            <p:ph idx="1"/>
          </p:nvPr>
        </p:nvPicPr>
        <p:blipFill>
          <a:blip r:embed="rId3" cstate="print"/>
          <a:srcRect/>
          <a:stretch>
            <a:fillRect/>
          </a:stretch>
        </p:blipFill>
        <p:spPr bwMode="auto">
          <a:xfrm>
            <a:off x="990600" y="2133600"/>
            <a:ext cx="7010400" cy="37961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Which of the following was probably LBJ’s greatest asset in getting legislation passed?</a:t>
            </a:r>
            <a:endParaRPr lang="en-US" sz="3600" dirty="0"/>
          </a:p>
        </p:txBody>
      </p:sp>
      <p:sp>
        <p:nvSpPr>
          <p:cNvPr id="3" name="Content Placeholder 2"/>
          <p:cNvSpPr>
            <a:spLocks noGrp="1"/>
          </p:cNvSpPr>
          <p:nvPr>
            <p:ph idx="1"/>
          </p:nvPr>
        </p:nvSpPr>
        <p:spPr/>
        <p:txBody>
          <a:bodyPr/>
          <a:lstStyle/>
          <a:p>
            <a:pPr marL="514350" indent="-514350">
              <a:buAutoNum type="alphaLcPeriod"/>
            </a:pPr>
            <a:r>
              <a:rPr lang="en-US" dirty="0" smtClean="0"/>
              <a:t>His great ability in dealing with Congress</a:t>
            </a:r>
          </a:p>
          <a:p>
            <a:pPr marL="514350" indent="-514350">
              <a:buAutoNum type="alphaLcPeriod"/>
            </a:pPr>
            <a:r>
              <a:rPr lang="en-US" dirty="0" smtClean="0"/>
              <a:t>He was beloved by the American people</a:t>
            </a:r>
          </a:p>
          <a:p>
            <a:pPr marL="514350" indent="-514350">
              <a:buAutoNum type="alphaLcPeriod"/>
            </a:pPr>
            <a:r>
              <a:rPr lang="en-US" dirty="0" smtClean="0"/>
              <a:t>His personal charm and good looks</a:t>
            </a:r>
          </a:p>
          <a:p>
            <a:pPr marL="514350" indent="-514350">
              <a:buAutoNum type="alphaLcPeriod"/>
            </a:pPr>
            <a:r>
              <a:rPr lang="en-US" dirty="0" smtClean="0"/>
              <a:t>His mastery of minute policy details</a:t>
            </a:r>
          </a:p>
          <a:p>
            <a:pPr marL="514350" indent="-514350">
              <a:buAutoNum type="alphaLcPeriod"/>
            </a:pPr>
            <a:r>
              <a:rPr lang="en-US" dirty="0" smtClean="0"/>
              <a:t>His great speaking ability</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1964 Civil Rights Act</a:t>
            </a:r>
            <a:endParaRPr lang="en-US" dirty="0"/>
          </a:p>
        </p:txBody>
      </p:sp>
      <p:sp>
        <p:nvSpPr>
          <p:cNvPr id="3" name="Content Placeholder 2"/>
          <p:cNvSpPr>
            <a:spLocks noGrp="1"/>
          </p:cNvSpPr>
          <p:nvPr>
            <p:ph idx="1"/>
          </p:nvPr>
        </p:nvSpPr>
        <p:spPr/>
        <p:txBody>
          <a:bodyPr/>
          <a:lstStyle/>
          <a:p>
            <a:pPr marL="514350" indent="-514350">
              <a:buAutoNum type="alphaLcPeriod"/>
            </a:pPr>
            <a:r>
              <a:rPr lang="en-US" dirty="0" smtClean="0"/>
              <a:t>Made illegal the segregation of blacks in public facilities</a:t>
            </a:r>
          </a:p>
          <a:p>
            <a:pPr marL="514350" indent="-514350">
              <a:buAutoNum type="alphaLcPeriod"/>
            </a:pPr>
            <a:r>
              <a:rPr lang="en-US" dirty="0" smtClean="0"/>
              <a:t>Established an Equal Employment Opportunity Commission</a:t>
            </a:r>
          </a:p>
          <a:p>
            <a:pPr marL="514350" indent="-514350">
              <a:buAutoNum type="alphaLcPeriod"/>
            </a:pPr>
            <a:r>
              <a:rPr lang="en-US" dirty="0" smtClean="0"/>
              <a:t>Protected the voting rights of African Americans</a:t>
            </a:r>
          </a:p>
          <a:p>
            <a:pPr marL="514350" indent="-514350">
              <a:buAutoNum type="alphaLcPeriod"/>
            </a:pPr>
            <a:r>
              <a:rPr lang="en-US" dirty="0" smtClean="0"/>
              <a:t>Was filibustered for 57 days</a:t>
            </a:r>
          </a:p>
          <a:p>
            <a:pPr marL="514350" indent="-514350">
              <a:buAutoNum type="alphaLcPeriod"/>
            </a:pPr>
            <a:r>
              <a:rPr lang="en-US" dirty="0" smtClean="0"/>
              <a:t>All of the above are true.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Which of the following best describes the Democrats in the election of 1968?</a:t>
            </a:r>
            <a:endParaRPr lang="en-US" sz="3200" dirty="0"/>
          </a:p>
        </p:txBody>
      </p:sp>
      <p:sp>
        <p:nvSpPr>
          <p:cNvPr id="3" name="Content Placeholder 2"/>
          <p:cNvSpPr>
            <a:spLocks noGrp="1"/>
          </p:cNvSpPr>
          <p:nvPr>
            <p:ph idx="1"/>
          </p:nvPr>
        </p:nvSpPr>
        <p:spPr/>
        <p:txBody>
          <a:bodyPr/>
          <a:lstStyle/>
          <a:p>
            <a:pPr marL="514350" indent="-514350">
              <a:buAutoNum type="alphaLcPeriod"/>
            </a:pPr>
            <a:r>
              <a:rPr lang="en-US" dirty="0" smtClean="0"/>
              <a:t>Unified behind LBJ</a:t>
            </a:r>
          </a:p>
          <a:p>
            <a:pPr marL="514350" indent="-514350">
              <a:buAutoNum type="alphaLcPeriod"/>
            </a:pPr>
            <a:r>
              <a:rPr lang="en-US" dirty="0" smtClean="0"/>
              <a:t>Unable to find any candidates</a:t>
            </a:r>
          </a:p>
          <a:p>
            <a:pPr marL="514350" indent="-514350">
              <a:buAutoNum type="alphaLcPeriod"/>
            </a:pPr>
            <a:r>
              <a:rPr lang="en-US" dirty="0" smtClean="0"/>
              <a:t>Fractured and divided</a:t>
            </a:r>
          </a:p>
          <a:p>
            <a:pPr marL="514350" indent="-514350">
              <a:buAutoNum type="alphaLcPeriod"/>
            </a:pPr>
            <a:r>
              <a:rPr lang="en-US" dirty="0" smtClean="0"/>
              <a:t>Certain Nixon would win</a:t>
            </a:r>
          </a:p>
          <a:p>
            <a:pPr marL="514350" indent="-514350">
              <a:buAutoNum type="alphaLcPeriod"/>
            </a:pPr>
            <a:r>
              <a:rPr lang="en-US" dirty="0" smtClean="0"/>
              <a:t>Enthusiastic about George McGovern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Kennedy’s Inauguration</a:t>
            </a:r>
            <a:endParaRPr lang="en-US" dirty="0"/>
          </a:p>
        </p:txBody>
      </p:sp>
      <p:sp>
        <p:nvSpPr>
          <p:cNvPr id="3" name="Content Placeholder 2"/>
          <p:cNvSpPr>
            <a:spLocks noGrp="1"/>
          </p:cNvSpPr>
          <p:nvPr>
            <p:ph idx="1"/>
          </p:nvPr>
        </p:nvSpPr>
        <p:spPr/>
        <p:txBody>
          <a:bodyPr/>
          <a:lstStyle/>
          <a:p>
            <a:pPr>
              <a:buNone/>
            </a:pPr>
            <a:r>
              <a:rPr lang="en-US" dirty="0" smtClean="0"/>
              <a:t>“Let every nation know, whether it wishes us well or ill, that we shall pay any price, bear any burden, meet any hardship, support any friend, oppose any foe to assure the survival and success of liberty.  We will do all this and more.”</a:t>
            </a:r>
            <a:endParaRPr lang="en-US" dirty="0"/>
          </a:p>
        </p:txBody>
      </p:sp>
      <p:pic>
        <p:nvPicPr>
          <p:cNvPr id="4" name="Picture 3" descr="President John Kennedy delivering his inaugural address, January 20, 1961."/>
          <p:cNvPicPr/>
          <p:nvPr/>
        </p:nvPicPr>
        <p:blipFill>
          <a:blip r:embed="rId2" cstate="print"/>
          <a:srcRect/>
          <a:stretch>
            <a:fillRect/>
          </a:stretch>
        </p:blipFill>
        <p:spPr bwMode="auto">
          <a:xfrm>
            <a:off x="3276600" y="3657600"/>
            <a:ext cx="2133600" cy="278511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Focused on Foreign Affairs</a:t>
            </a:r>
            <a:endParaRPr lang="en-US" dirty="0"/>
          </a:p>
        </p:txBody>
      </p:sp>
      <p:sp>
        <p:nvSpPr>
          <p:cNvPr id="3" name="Content Placeholder 2"/>
          <p:cNvSpPr>
            <a:spLocks noGrp="1"/>
          </p:cNvSpPr>
          <p:nvPr>
            <p:ph idx="1"/>
          </p:nvPr>
        </p:nvSpPr>
        <p:spPr/>
        <p:txBody>
          <a:bodyPr/>
          <a:lstStyle/>
          <a:p>
            <a:r>
              <a:rPr lang="en-US" dirty="0" smtClean="0"/>
              <a:t>Berlin Crisis</a:t>
            </a:r>
          </a:p>
          <a:p>
            <a:r>
              <a:rPr lang="en-US" dirty="0" smtClean="0"/>
              <a:t>Civil War in Vietnam</a:t>
            </a:r>
          </a:p>
          <a:p>
            <a:r>
              <a:rPr lang="en-US" dirty="0" smtClean="0"/>
              <a:t>Fidel Castro in Cuba</a:t>
            </a:r>
          </a:p>
          <a:p>
            <a:r>
              <a:rPr lang="en-US" dirty="0" smtClean="0"/>
              <a:t>Cabinet</a:t>
            </a:r>
          </a:p>
          <a:p>
            <a:pPr lvl="1"/>
            <a:r>
              <a:rPr lang="en-US" dirty="0" smtClean="0"/>
              <a:t>Dean Rusk, Secretary of State</a:t>
            </a:r>
          </a:p>
          <a:p>
            <a:pPr lvl="1"/>
            <a:r>
              <a:rPr lang="en-US" dirty="0" smtClean="0"/>
              <a:t>Robert McNamara, Secretary of Defense</a:t>
            </a:r>
          </a:p>
          <a:p>
            <a:pPr lvl="1"/>
            <a:r>
              <a:rPr lang="en-US" dirty="0" smtClean="0"/>
              <a:t>Robert F. Kennedy, Attorney General</a:t>
            </a:r>
            <a:endParaRPr lang="en-US" dirty="0"/>
          </a:p>
        </p:txBody>
      </p:sp>
      <p:pic>
        <p:nvPicPr>
          <p:cNvPr id="27650" name="Picture 2" descr="C:\Documents and Settings\emeador\Local Settings\Temporary Internet Files\Content.IE5\MAXAK984\MMj02840110000[1].gif"/>
          <p:cNvPicPr>
            <a:picLocks noChangeAspect="1" noChangeArrowheads="1" noCrop="1"/>
          </p:cNvPicPr>
          <p:nvPr/>
        </p:nvPicPr>
        <p:blipFill>
          <a:blip r:embed="rId2" cstate="print"/>
          <a:srcRect/>
          <a:stretch>
            <a:fillRect/>
          </a:stretch>
        </p:blipFill>
        <p:spPr bwMode="auto">
          <a:xfrm>
            <a:off x="5715000" y="1752600"/>
            <a:ext cx="1981200" cy="270163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Flexible Response</a:t>
            </a:r>
            <a:endParaRPr lang="en-US" dirty="0"/>
          </a:p>
        </p:txBody>
      </p:sp>
      <p:sp>
        <p:nvSpPr>
          <p:cNvPr id="3" name="Content Placeholder 2"/>
          <p:cNvSpPr>
            <a:spLocks noGrp="1"/>
          </p:cNvSpPr>
          <p:nvPr>
            <p:ph idx="1"/>
          </p:nvPr>
        </p:nvSpPr>
        <p:spPr/>
        <p:txBody>
          <a:bodyPr/>
          <a:lstStyle/>
          <a:p>
            <a:r>
              <a:rPr lang="en-US" dirty="0" smtClean="0"/>
              <a:t>Build up military</a:t>
            </a:r>
          </a:p>
          <a:p>
            <a:pPr lvl="1"/>
            <a:r>
              <a:rPr lang="en-US" dirty="0" smtClean="0"/>
              <a:t>Green Berets</a:t>
            </a:r>
          </a:p>
          <a:p>
            <a:pPr lvl="1"/>
            <a:r>
              <a:rPr lang="en-US" dirty="0" smtClean="0"/>
              <a:t>$6 </a:t>
            </a:r>
            <a:r>
              <a:rPr lang="en-US" dirty="0" smtClean="0"/>
              <a:t>billion increase for </a:t>
            </a:r>
            <a:r>
              <a:rPr lang="en-US" dirty="0" smtClean="0"/>
              <a:t>defense</a:t>
            </a:r>
          </a:p>
          <a:p>
            <a:r>
              <a:rPr lang="en-US" dirty="0" smtClean="0"/>
              <a:t>Particularly the missile program</a:t>
            </a:r>
            <a:endParaRPr lang="en-US" dirty="0"/>
          </a:p>
        </p:txBody>
      </p:sp>
      <p:pic>
        <p:nvPicPr>
          <p:cNvPr id="28674" name="Picture 2" descr="C:\Documents and Settings\emeador\Local Settings\Temporary Internet Files\Content.IE5\2C4CAS1J\MMj02841440000[1].gif"/>
          <p:cNvPicPr>
            <a:picLocks noChangeAspect="1" noChangeArrowheads="1" noCrop="1"/>
          </p:cNvPicPr>
          <p:nvPr/>
        </p:nvPicPr>
        <p:blipFill>
          <a:blip r:embed="rId2" cstate="print"/>
          <a:srcRect/>
          <a:stretch>
            <a:fillRect/>
          </a:stretch>
        </p:blipFill>
        <p:spPr bwMode="auto">
          <a:xfrm>
            <a:off x="5257800" y="1371600"/>
            <a:ext cx="3429000" cy="435428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Berlin Crisis</a:t>
            </a:r>
            <a:endParaRPr lang="en-US" dirty="0"/>
          </a:p>
        </p:txBody>
      </p:sp>
      <p:sp>
        <p:nvSpPr>
          <p:cNvPr id="3" name="Content Placeholder 2"/>
          <p:cNvSpPr>
            <a:spLocks noGrp="1"/>
          </p:cNvSpPr>
          <p:nvPr>
            <p:ph idx="1"/>
          </p:nvPr>
        </p:nvSpPr>
        <p:spPr/>
        <p:txBody>
          <a:bodyPr/>
          <a:lstStyle/>
          <a:p>
            <a:r>
              <a:rPr lang="en-US" dirty="0" smtClean="0"/>
              <a:t>Soviets deny access to West Berlin by East Berliners</a:t>
            </a:r>
          </a:p>
          <a:p>
            <a:r>
              <a:rPr lang="en-US" dirty="0" smtClean="0"/>
              <a:t>August 13, 1961:  Berlin wall is completed</a:t>
            </a:r>
            <a:endParaRPr lang="en-US" dirty="0"/>
          </a:p>
        </p:txBody>
      </p:sp>
      <p:pic>
        <p:nvPicPr>
          <p:cNvPr id="29698" name="Picture 2" descr="C:\Documents and Settings\emeador\Local Settings\Temporary Internet Files\Content.IE5\LZ9RVK1Z\MCTR00374_0000[1].wmf"/>
          <p:cNvPicPr>
            <a:picLocks noChangeAspect="1" noChangeArrowheads="1"/>
          </p:cNvPicPr>
          <p:nvPr/>
        </p:nvPicPr>
        <p:blipFill>
          <a:blip r:embed="rId2" cstate="print"/>
          <a:srcRect/>
          <a:stretch>
            <a:fillRect/>
          </a:stretch>
        </p:blipFill>
        <p:spPr bwMode="auto">
          <a:xfrm>
            <a:off x="2362200" y="3022398"/>
            <a:ext cx="3429000" cy="3429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Vietnam</a:t>
            </a:r>
            <a:endParaRPr lang="en-US" dirty="0"/>
          </a:p>
        </p:txBody>
      </p:sp>
      <p:sp>
        <p:nvSpPr>
          <p:cNvPr id="3" name="Content Placeholder 2"/>
          <p:cNvSpPr>
            <a:spLocks noGrp="1"/>
          </p:cNvSpPr>
          <p:nvPr>
            <p:ph idx="1"/>
          </p:nvPr>
        </p:nvSpPr>
        <p:spPr/>
        <p:txBody>
          <a:bodyPr/>
          <a:lstStyle/>
          <a:p>
            <a:r>
              <a:rPr lang="en-US" dirty="0" smtClean="0"/>
              <a:t>US backs Ngo </a:t>
            </a:r>
            <a:r>
              <a:rPr lang="en-US" dirty="0" err="1" smtClean="0"/>
              <a:t>Dinh</a:t>
            </a:r>
            <a:r>
              <a:rPr lang="en-US" dirty="0" smtClean="0"/>
              <a:t> Diem in South Vietnam</a:t>
            </a:r>
          </a:p>
          <a:p>
            <a:r>
              <a:rPr lang="en-US" dirty="0" smtClean="0"/>
              <a:t>Economic aid increases steadily</a:t>
            </a:r>
          </a:p>
          <a:p>
            <a:pPr>
              <a:buNone/>
            </a:pPr>
            <a:endParaRPr lang="en-US" dirty="0"/>
          </a:p>
        </p:txBody>
      </p:sp>
      <p:pic>
        <p:nvPicPr>
          <p:cNvPr id="4" name="Picture 3" descr="vietnamese buddhist monk sets self on fire"/>
          <p:cNvPicPr/>
          <p:nvPr/>
        </p:nvPicPr>
        <p:blipFill>
          <a:blip r:embed="rId2" cstate="print"/>
          <a:srcRect/>
          <a:stretch>
            <a:fillRect/>
          </a:stretch>
        </p:blipFill>
        <p:spPr bwMode="auto">
          <a:xfrm>
            <a:off x="4953000" y="2971800"/>
            <a:ext cx="2019300" cy="3262413"/>
          </a:xfrm>
          <a:prstGeom prst="rect">
            <a:avLst/>
          </a:prstGeom>
          <a:noFill/>
          <a:ln w="9525">
            <a:noFill/>
            <a:miter lim="800000"/>
            <a:headEnd/>
            <a:tailEnd/>
          </a:ln>
        </p:spPr>
      </p:pic>
      <p:pic>
        <p:nvPicPr>
          <p:cNvPr id="30722" name="Picture 2" descr="http://www.psywarrior.com/EisenhowerDiem.jpg"/>
          <p:cNvPicPr>
            <a:picLocks noChangeAspect="1" noChangeArrowheads="1"/>
          </p:cNvPicPr>
          <p:nvPr/>
        </p:nvPicPr>
        <p:blipFill>
          <a:blip r:embed="rId3" cstate="print"/>
          <a:srcRect/>
          <a:stretch>
            <a:fillRect/>
          </a:stretch>
        </p:blipFill>
        <p:spPr bwMode="auto">
          <a:xfrm>
            <a:off x="1219200" y="3048000"/>
            <a:ext cx="3352800" cy="316742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Cuba</a:t>
            </a:r>
            <a:endParaRPr lang="en-US" dirty="0"/>
          </a:p>
        </p:txBody>
      </p:sp>
      <p:sp>
        <p:nvSpPr>
          <p:cNvPr id="3" name="Content Placeholder 2"/>
          <p:cNvSpPr>
            <a:spLocks noGrp="1"/>
          </p:cNvSpPr>
          <p:nvPr>
            <p:ph idx="1"/>
          </p:nvPr>
        </p:nvSpPr>
        <p:spPr/>
        <p:txBody>
          <a:bodyPr/>
          <a:lstStyle/>
          <a:p>
            <a:r>
              <a:rPr lang="en-US" dirty="0" smtClean="0"/>
              <a:t>Bay of Pigs Fiasco</a:t>
            </a:r>
          </a:p>
          <a:p>
            <a:r>
              <a:rPr lang="en-US" dirty="0" smtClean="0"/>
              <a:t>April 17, 1961</a:t>
            </a:r>
          </a:p>
          <a:p>
            <a:r>
              <a:rPr lang="en-US" dirty="0" smtClean="0"/>
              <a:t>Failed attempt to overthrow Castro</a:t>
            </a:r>
            <a:endParaRPr lang="en-US" dirty="0"/>
          </a:p>
        </p:txBody>
      </p:sp>
      <p:pic>
        <p:nvPicPr>
          <p:cNvPr id="4" name="Picture 3" descr="http://www.powayusd.com/online/usonline/worddoc/61bayofpigs.jpg"/>
          <p:cNvPicPr/>
          <p:nvPr/>
        </p:nvPicPr>
        <p:blipFill>
          <a:blip r:embed="rId2" cstate="print"/>
          <a:srcRect/>
          <a:stretch>
            <a:fillRect/>
          </a:stretch>
        </p:blipFill>
        <p:spPr bwMode="auto">
          <a:xfrm>
            <a:off x="2743200" y="3657600"/>
            <a:ext cx="3276600" cy="2228850"/>
          </a:xfrm>
          <a:prstGeom prst="rect">
            <a:avLst/>
          </a:prstGeom>
          <a:noFill/>
          <a:ln w="9525">
            <a:noFill/>
            <a:miter lim="800000"/>
            <a:headEnd/>
            <a:tailEnd/>
          </a:ln>
        </p:spPr>
      </p:pic>
      <p:pic>
        <p:nvPicPr>
          <p:cNvPr id="5" name="Picture 4" descr="http://havanajournal.com/images/uploads/Bay_of_pigs.jpg"/>
          <p:cNvPicPr/>
          <p:nvPr/>
        </p:nvPicPr>
        <p:blipFill>
          <a:blip r:embed="rId3" cstate="print"/>
          <a:srcRect/>
          <a:stretch>
            <a:fillRect/>
          </a:stretch>
        </p:blipFill>
        <p:spPr bwMode="auto">
          <a:xfrm>
            <a:off x="6248400" y="1600200"/>
            <a:ext cx="2114550" cy="2667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457</TotalTime>
  <Words>814</Words>
  <Application>Microsoft Office PowerPoint</Application>
  <PresentationFormat>On-screen Show (4:3)</PresentationFormat>
  <Paragraphs>133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Flow</vt:lpstr>
      <vt:lpstr>30.  The Turbulent Sixties</vt:lpstr>
      <vt:lpstr>September 26, 1960</vt:lpstr>
      <vt:lpstr>Election of 1960</vt:lpstr>
      <vt:lpstr>Kennedy’s Inauguration</vt:lpstr>
      <vt:lpstr>Focused on Foreign Affairs</vt:lpstr>
      <vt:lpstr>Flexible Response</vt:lpstr>
      <vt:lpstr>Berlin Crisis</vt:lpstr>
      <vt:lpstr>Vietnam</vt:lpstr>
      <vt:lpstr>Cuba</vt:lpstr>
      <vt:lpstr>Cuban Missile Crisis </vt:lpstr>
      <vt:lpstr>Kennedy’s Domestic Policy</vt:lpstr>
      <vt:lpstr>Expansion of Individual Rights</vt:lpstr>
      <vt:lpstr>“Let Us Continue”</vt:lpstr>
      <vt:lpstr>Election of 1964</vt:lpstr>
      <vt:lpstr>Johnson’s Reforms</vt:lpstr>
      <vt:lpstr>Vietnam</vt:lpstr>
      <vt:lpstr>US Troops in Vietnam</vt:lpstr>
      <vt:lpstr>Student Revolt and Protest</vt:lpstr>
      <vt:lpstr>Cultural Revolution</vt:lpstr>
      <vt:lpstr>Vietnam Defeats Johnson</vt:lpstr>
      <vt:lpstr>Violence at the Convention</vt:lpstr>
      <vt:lpstr>Slide 22</vt:lpstr>
      <vt:lpstr>Election of 1968</vt:lpstr>
      <vt:lpstr>Nixon’s Stand on the War</vt:lpstr>
      <vt:lpstr>Nixon Won</vt:lpstr>
      <vt:lpstr>Which of the following is true of the Kennedy-Nixon debates?</vt:lpstr>
      <vt:lpstr>Which of the following accurately describes the election of 1960?</vt:lpstr>
      <vt:lpstr>What was Kennedy’s alternative to Eisenhower’s “massive retaliation” policy called?</vt:lpstr>
      <vt:lpstr>What caused the Cuban Missile Crisis?</vt:lpstr>
      <vt:lpstr>Which of the following was probably LBJ’s greatest asset in getting legislation passed?</vt:lpstr>
      <vt:lpstr>The 1964 Civil Rights Act</vt:lpstr>
      <vt:lpstr>Which of the following best describes the Democrats in the election of 1968?</vt:lpstr>
    </vt:vector>
  </TitlesOfParts>
  <Company>DeSoto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  The Turbulent Sixties</dc:title>
  <dc:creator>emeador</dc:creator>
  <cp:lastModifiedBy>emeador</cp:lastModifiedBy>
  <cp:revision>47</cp:revision>
  <dcterms:created xsi:type="dcterms:W3CDTF">2009-05-04T13:58:19Z</dcterms:created>
  <dcterms:modified xsi:type="dcterms:W3CDTF">2010-04-19T20:33:15Z</dcterms:modified>
</cp:coreProperties>
</file>